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7"/>
    <p:restoredTop sz="94718"/>
  </p:normalViewPr>
  <p:slideViewPr>
    <p:cSldViewPr snapToGrid="0" snapToObjects="1">
      <p:cViewPr>
        <p:scale>
          <a:sx n="74" d="100"/>
          <a:sy n="74" d="100"/>
        </p:scale>
        <p:origin x="504" y="10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27.png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E0E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784848"/>
            <a:ext cx="12188952" cy="7315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6858000" y="0"/>
            <a:ext cx="5330952" cy="6858000"/>
          </a:xfrm>
          <a:prstGeom prst="rect">
            <a:avLst/>
          </a:prstGeom>
          <a:solidFill>
            <a:srgbClr val="16140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60" y="1097280"/>
            <a:ext cx="64008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800" b="1" i="0">
                <a:solidFill>
                  <a:srgbClr val="FFFFFF"/>
                </a:solidFill>
              </a:rPr>
              <a:t>CRED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520440"/>
            <a:ext cx="6400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0" i="0">
                <a:solidFill>
                  <a:srgbClr val="C9A84C"/>
                </a:solidFill>
              </a:rPr>
              <a:t>Product Teardown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251960"/>
            <a:ext cx="6400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B0B0B0"/>
                </a:solidFill>
              </a:rPr>
              <a:t>An inside-out analysis of India's most opinionated fintech product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2960" y="5029200"/>
            <a:ext cx="2743200" cy="36576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2960" y="5166360"/>
            <a:ext cx="45720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</a:rPr>
              <a:t>Shraddha Singh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5559552"/>
            <a:ext cx="54864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 dirty="0">
                <a:solidFill>
                  <a:srgbClr val="B0B0B0"/>
                </a:solidFill>
              </a:rPr>
              <a:t>Product Manager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943600"/>
            <a:ext cx="27432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9A84C"/>
                </a:solidFill>
              </a:rPr>
              <a:t>Feb 2026</a:t>
            </a:r>
          </a:p>
        </p:txBody>
      </p:sp>
      <p:pic>
        <p:nvPicPr>
          <p:cNvPr id="3076" name="Picture 4" descr="Cred Logo Financial Platform and Rewards Program Clipart">
            <a:extLst>
              <a:ext uri="{FF2B5EF4-FFF2-40B4-BE49-F238E27FC236}">
                <a16:creationId xmlns:a16="http://schemas.microsoft.com/office/drawing/2014/main" id="{3BDB3617-71FF-E98E-71B9-014D00777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2008" y="978408"/>
            <a:ext cx="5568696" cy="433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010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25603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200" b="1" i="0">
                <a:solidFill>
                  <a:srgbClr val="FFFFFF"/>
                </a:solidFill>
              </a:rPr>
              <a:t>The Business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84048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C9A84C"/>
                </a:solidFill>
              </a:rPr>
              <a:t>Model · Revenue · Market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CRED  ·  Product Teardown  ·  Shraddha Singh  ·  Feb 2026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BUSINESS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How CRED actually makes money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</a:rPr>
              <a:t>Business Model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691640"/>
            <a:ext cx="3749039" cy="41148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11480" y="1691640"/>
            <a:ext cx="3749039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94360" y="1783080"/>
            <a:ext cx="731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C9A84C"/>
                </a:solidFill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31720"/>
            <a:ext cx="33832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Advertising
&amp; Commerce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063240"/>
            <a:ext cx="338328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B0B0B0"/>
                </a:solidFill>
              </a:rPr>
              <a:t>Brands pay premium CPMs for placement in CRED Store and targeted campaigns. Higher conversion than generic digital ads due to verified CIBIL-filtered audience.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94360" y="4956048"/>
            <a:ext cx="3291840" cy="2743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94360" y="5029200"/>
            <a:ext cx="32918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9A84C"/>
                </a:solidFill>
              </a:rPr>
              <a:t>High margin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5321808"/>
            <a:ext cx="32918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~₹500 Cr est. FY24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343400" y="1691640"/>
            <a:ext cx="3749039" cy="41148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343400" y="1691640"/>
            <a:ext cx="3749039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526280" y="1783080"/>
            <a:ext cx="731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C9A84C"/>
                </a:solidFill>
              </a:rPr>
              <a:t>02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26280" y="2331720"/>
            <a:ext cx="33832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Lending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26280" y="3063240"/>
            <a:ext cx="338328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B0B0B0"/>
                </a:solidFill>
              </a:rPr>
              <a:t>CRED Cash, Flash, Stash — instant credit lines and BNPL. Low NPA risk (750+ CIBIL). Interest income + processing fees. ₹19,000 Cr AUM as of Dec 2024.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526280" y="4956048"/>
            <a:ext cx="3291840" cy="2743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526280" y="5029200"/>
            <a:ext cx="32918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9A84C"/>
                </a:solidFill>
              </a:rPr>
              <a:t>Very High margin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26280" y="5321808"/>
            <a:ext cx="32918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₹19,000 Cr AUM · NPA 1.1%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275319" y="1691640"/>
            <a:ext cx="3749039" cy="41148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8275319" y="1691640"/>
            <a:ext cx="3749039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458199" y="1783080"/>
            <a:ext cx="731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C9A84C"/>
                </a:solidFill>
              </a:rPr>
              <a:t>03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58199" y="2331720"/>
            <a:ext cx="33832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Transactional
Commissions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58199" y="3063240"/>
            <a:ext cx="338328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B0B0B0"/>
                </a:solidFill>
              </a:rPr>
              <a:t>Travel bookings, RentPay, Garage services — CRED earns a commission on every transaction completed through the platform.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458199" y="4956048"/>
            <a:ext cx="3291840" cy="2743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8458199" y="5029200"/>
            <a:ext cx="32918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9A84C"/>
                </a:solidFill>
              </a:rPr>
              <a:t>Medium margin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58199" y="5321808"/>
            <a:ext cx="32918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~₹200 Cr commissions est.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65760" y="5943600"/>
            <a:ext cx="11430000" cy="8046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365760" y="5943600"/>
            <a:ext cx="54864" cy="80467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594360" y="603504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C9A84C"/>
                </a:solidFill>
              </a:rPr>
              <a:t>Master play: Bill payment is a FREE acquisition tool → build trust + data → monetise through lending and commerce.  Contribution margin positive for 9 consecutive quarters by FY24.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BY THE NUMBERS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Public financial data FY22–FY24  ·  Sources: Inc42, Entrackr, TechCrunch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</a:rPr>
              <a:t>By the Numbers</a:t>
            </a:r>
          </a:p>
        </p:txBody>
      </p:sp>
      <p:pic>
        <p:nvPicPr>
          <p:cNvPr id="8" name="Picture 7" descr="chart_Operating_Revenue_(₹_Crore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554480"/>
            <a:ext cx="5943600" cy="265176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65760" y="4343400"/>
            <a:ext cx="5943600" cy="713232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65760" y="4343400"/>
            <a:ext cx="54864" cy="71323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30352" y="4416552"/>
            <a:ext cx="52120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9A84C"/>
                </a:solidFill>
              </a:rPr>
              <a:t>6.3× revenue growth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0352" y="4690872"/>
            <a:ext cx="521208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from ₹394 Cr (FY22) to ₹2,473 Cr (FY24)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" y="5120640"/>
            <a:ext cx="5943600" cy="713232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65760" y="5120640"/>
            <a:ext cx="54864" cy="713232"/>
          </a:xfrm>
          <a:prstGeom prst="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30352" y="5193792"/>
            <a:ext cx="52120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53E3E"/>
                </a:solidFill>
              </a:rPr>
              <a:t>Operating loss narrowing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352" y="5468112"/>
            <a:ext cx="521208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₹1,024 Cr (FY23) → ₹609 Cr (FY24) → targeting EBITDA+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5897880"/>
            <a:ext cx="5943600" cy="713232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365760" y="5897880"/>
            <a:ext cx="54864" cy="71323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30352" y="5971032"/>
            <a:ext cx="52120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9A84C"/>
                </a:solidFill>
              </a:rPr>
              <a:t>Lending is the margin engine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0352" y="6245352"/>
            <a:ext cx="521208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9 consecutive quarters of positive contribution margin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83680" y="1554480"/>
            <a:ext cx="1783080" cy="20116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583680" y="1554480"/>
            <a:ext cx="1783080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693408" y="1719072"/>
            <a:ext cx="1554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C9A84C"/>
                </a:solidFill>
              </a:rPr>
              <a:t>13M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693408" y="2377440"/>
            <a:ext cx="1554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</a:rPr>
              <a:t>Monthly Active Users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93408" y="2944368"/>
            <a:ext cx="15544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Flat since Nov 2022 — intentional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458200" y="1554480"/>
            <a:ext cx="1783080" cy="20116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8458200" y="1554480"/>
            <a:ext cx="1783080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8567928" y="1719072"/>
            <a:ext cx="1554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C9A84C"/>
                </a:solidFill>
              </a:rPr>
              <a:t>1.1%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67928" y="2377440"/>
            <a:ext cx="1554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</a:rPr>
              <a:t>NPA on CRED Cash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567928" y="2944368"/>
            <a:ext cx="15544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vs 2.7% banking industry avg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0332720" y="1554480"/>
            <a:ext cx="1783080" cy="20116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10332720" y="1554480"/>
            <a:ext cx="1783080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10442448" y="1719072"/>
            <a:ext cx="1554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C9A84C"/>
                </a:solidFill>
              </a:rPr>
              <a:t>₹19,000 Cr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442448" y="2377440"/>
            <a:ext cx="1554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</a:rPr>
              <a:t>Lending AUM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442448" y="2944368"/>
            <a:ext cx="15544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As of Dec 2024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583680" y="3794760"/>
            <a:ext cx="1783080" cy="20116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6583680" y="3794760"/>
            <a:ext cx="1783080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6693408" y="3959352"/>
            <a:ext cx="1554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C9A84C"/>
                </a:solidFill>
              </a:rPr>
              <a:t>9 Qtrs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693408" y="4617720"/>
            <a:ext cx="1554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</a:rPr>
              <a:t>Contribution Margin +ve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693408" y="5184648"/>
            <a:ext cx="15544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Path to EBITDA break-even</a:t>
            </a:r>
          </a:p>
        </p:txBody>
      </p:sp>
      <p:sp>
        <p:nvSpPr>
          <p:cNvPr id="41" name="Rectangle 40"/>
          <p:cNvSpPr/>
          <p:nvPr/>
        </p:nvSpPr>
        <p:spPr>
          <a:xfrm>
            <a:off x="8458200" y="3794760"/>
            <a:ext cx="1783080" cy="20116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ectangle 41"/>
          <p:cNvSpPr/>
          <p:nvPr/>
        </p:nvSpPr>
        <p:spPr>
          <a:xfrm>
            <a:off x="8458200" y="3794760"/>
            <a:ext cx="1783080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8567928" y="3959352"/>
            <a:ext cx="1554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C9A84C"/>
                </a:solidFill>
              </a:rPr>
              <a:t>-41%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567928" y="4617720"/>
            <a:ext cx="1554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</a:rPr>
              <a:t>Operating Loss Drop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567928" y="5184648"/>
            <a:ext cx="15544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FY23→FY24: ₹1,024Cr → ₹609Cr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0332720" y="3794760"/>
            <a:ext cx="1783080" cy="20116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Rectangle 46"/>
          <p:cNvSpPr/>
          <p:nvPr/>
        </p:nvSpPr>
        <p:spPr>
          <a:xfrm>
            <a:off x="10332720" y="3794760"/>
            <a:ext cx="1783080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10442448" y="3959352"/>
            <a:ext cx="15544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C9A84C"/>
                </a:solidFill>
              </a:rPr>
              <a:t>$942M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442448" y="4617720"/>
            <a:ext cx="1554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FFFFF"/>
                </a:solidFill>
              </a:rPr>
              <a:t>Total Raised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442448" y="5184648"/>
            <a:ext cx="155448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11 rounds · $6.4B peak val.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HONEST ASSESSMENT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What's working and what isn't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</a:rPr>
              <a:t>Honest Assessment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1691640"/>
            <a:ext cx="5577840" cy="411480"/>
          </a:xfrm>
          <a:prstGeom prst="rect">
            <a:avLst/>
          </a:prstGeom>
          <a:solidFill>
            <a:srgbClr val="3EC9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65760" y="1691640"/>
            <a:ext cx="55778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FFFFFF"/>
                </a:solidFill>
              </a:rPr>
              <a:t>  </a:t>
            </a:r>
            <a:r>
              <a:rPr sz="1600" b="1" i="0" dirty="0">
                <a:solidFill>
                  <a:srgbClr val="FFFFFF"/>
                </a:solidFill>
              </a:rPr>
              <a:t>✓  What's Working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148840"/>
            <a:ext cx="5394960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400" b="0" dirty="0">
                <a:solidFill>
                  <a:srgbClr val="FFFFFF"/>
                </a:solidFill>
              </a:rPr>
              <a:t>✓  Trust moat — 750+ CIBIL filter creates self-selecting quality users</a:t>
            </a:r>
          </a:p>
          <a:p>
            <a:pPr>
              <a:spcAft>
                <a:spcPts val="300"/>
              </a:spcAft>
            </a:pPr>
            <a:r>
              <a:rPr sz="1400" b="0" dirty="0">
                <a:solidFill>
                  <a:srgbClr val="FFFFFF"/>
                </a:solidFill>
              </a:rPr>
              <a:t>✓  Lending business — low NPAs, high margins, zero extra CAC</a:t>
            </a:r>
          </a:p>
          <a:p>
            <a:pPr>
              <a:spcAft>
                <a:spcPts val="300"/>
              </a:spcAft>
            </a:pPr>
            <a:r>
              <a:rPr sz="1400" b="0" dirty="0">
                <a:solidFill>
                  <a:srgbClr val="FFFFFF"/>
                </a:solidFill>
              </a:rPr>
              <a:t>✓  Design &amp; brand — one of India's best-designed consumer apps</a:t>
            </a:r>
          </a:p>
          <a:p>
            <a:pPr>
              <a:spcAft>
                <a:spcPts val="300"/>
              </a:spcAft>
            </a:pPr>
            <a:r>
              <a:rPr sz="1400" b="0" dirty="0">
                <a:solidFill>
                  <a:srgbClr val="FFFFFF"/>
                </a:solidFill>
              </a:rPr>
              <a:t>✓  CRED Garage — quietly strong; vehicle data = insurance goldmine</a:t>
            </a:r>
          </a:p>
          <a:p>
            <a:pPr>
              <a:spcAft>
                <a:spcPts val="300"/>
              </a:spcAft>
            </a:pPr>
            <a:r>
              <a:rPr sz="1400" b="0" dirty="0">
                <a:solidFill>
                  <a:srgbClr val="FFFFFF"/>
                </a:solidFill>
              </a:rPr>
              <a:t>✓  Core retention — bill reminders create reliable monthly re-engagement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0" y="1691640"/>
            <a:ext cx="5577840" cy="411480"/>
          </a:xfrm>
          <a:prstGeom prst="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400800" y="1691640"/>
            <a:ext cx="55778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 dirty="0">
                <a:solidFill>
                  <a:srgbClr val="FFFFFF"/>
                </a:solidFill>
              </a:rPr>
              <a:t>  ✗  What's Not Working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2148840"/>
            <a:ext cx="53949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400" b="0">
                <a:solidFill>
                  <a:srgbClr val="FFFFFF"/>
                </a:solidFill>
              </a:rPr>
              <a:t>✗  CRED Coins devaluation — heavy users feel cheated</a:t>
            </a:r>
          </a:p>
          <a:p>
            <a:pPr>
              <a:spcAft>
                <a:spcPts val="300"/>
              </a:spcAft>
            </a:pPr>
            <a:r>
              <a:rPr sz="1400" b="0">
                <a:solidFill>
                  <a:srgbClr val="FFFFFF"/>
                </a:solidFill>
              </a:rPr>
              <a:t>✗  Feature sprawl — too many tabs, weak discoverability</a:t>
            </a:r>
          </a:p>
          <a:p>
            <a:pPr>
              <a:spcAft>
                <a:spcPts val="300"/>
              </a:spcAft>
            </a:pPr>
            <a:r>
              <a:rPr sz="1400" b="0">
                <a:solidFill>
                  <a:srgbClr val="FFFFFF"/>
                </a:solidFill>
              </a:rPr>
              <a:t>✗  Travel &amp; Commerce — no edge vs dedicated players</a:t>
            </a:r>
          </a:p>
          <a:p>
            <a:pPr>
              <a:spcAft>
                <a:spcPts val="300"/>
              </a:spcAft>
            </a:pPr>
            <a:r>
              <a:rPr sz="1400" b="0">
                <a:solidFill>
                  <a:srgbClr val="FFFFFF"/>
                </a:solidFill>
              </a:rPr>
              <a:t>✗  High CAC — brand campaigns expensive to sustain at scale</a:t>
            </a:r>
          </a:p>
          <a:p>
            <a:pPr>
              <a:spcAft>
                <a:spcPts val="300"/>
              </a:spcAft>
            </a:pPr>
            <a:r>
              <a:rPr sz="1400" b="0">
                <a:solidFill>
                  <a:srgbClr val="FFFFFF"/>
                </a:solidFill>
              </a:rPr>
              <a:t>✗  RBI regulatory risk — lending &amp; BNPL under ongoing scrutiny</a:t>
            </a:r>
          </a:p>
        </p:txBody>
      </p:sp>
      <p:pic>
        <p:nvPicPr>
          <p:cNvPr id="15" name="Graphic 14" descr="Grinning face with solid fill with solid fill">
            <a:extLst>
              <a:ext uri="{FF2B5EF4-FFF2-40B4-BE49-F238E27FC236}">
                <a16:creationId xmlns:a16="http://schemas.microsoft.com/office/drawing/2014/main" id="{681D8A29-3580-629E-1B30-58F48B666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2821" y="3611402"/>
            <a:ext cx="1975117" cy="1975117"/>
          </a:xfrm>
          <a:prstGeom prst="rect">
            <a:avLst/>
          </a:prstGeom>
        </p:spPr>
      </p:pic>
      <p:pic>
        <p:nvPicPr>
          <p:cNvPr id="17" name="Graphic 16" descr="Sad face with solid fill with solid fill">
            <a:extLst>
              <a:ext uri="{FF2B5EF4-FFF2-40B4-BE49-F238E27FC236}">
                <a16:creationId xmlns:a16="http://schemas.microsoft.com/office/drawing/2014/main" id="{176485D3-63B1-ED66-70BF-16BB8B63B2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2846" y="3623581"/>
            <a:ext cx="1969059" cy="196905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MARKET OPPORTUNITY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India's premium credit card market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</a:rPr>
              <a:t>India Market Opportunity</a:t>
            </a:r>
          </a:p>
        </p:txBody>
      </p:sp>
      <p:pic>
        <p:nvPicPr>
          <p:cNvPr id="8" name="Picture 7" descr="india_mark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554480"/>
            <a:ext cx="5029200" cy="32004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760720" y="1572768"/>
            <a:ext cx="6035040" cy="384048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760720" y="1572768"/>
            <a:ext cx="603504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A1A1A"/>
                </a:solidFill>
              </a:rPr>
              <a:t>  Key Market Numbers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60720" y="1993392"/>
            <a:ext cx="6035040" cy="521207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943600" y="2066544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C9A84C"/>
                </a:solidFill>
              </a:rPr>
              <a:t>100M+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69480" y="2084832"/>
            <a:ext cx="4297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Credit card holders in India (growing at ~20% YoY)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60720" y="2542032"/>
            <a:ext cx="6035040" cy="521207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943600" y="2615184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C9A84C"/>
                </a:solidFill>
              </a:rPr>
              <a:t>35–40M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69480" y="2633472"/>
            <a:ext cx="4297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Premium holders (750+ CIBIL) — CRED's actual TAM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60720" y="3090672"/>
            <a:ext cx="6035040" cy="521207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943600" y="3163824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C9A84C"/>
                </a:solidFill>
              </a:rPr>
              <a:t>13M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69480" y="3182112"/>
            <a:ext cx="4297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CRED MAU — ~33% TAM penetration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760720" y="3639312"/>
            <a:ext cx="6035040" cy="521207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943600" y="3712463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C9A84C"/>
                </a:solidFill>
              </a:rPr>
              <a:t>₹8–10T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69480" y="3730752"/>
            <a:ext cx="4297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Annual credit card spend in India (FY24)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760720" y="4187952"/>
            <a:ext cx="6035040" cy="521207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943600" y="4261104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C9A84C"/>
                </a:solidFill>
              </a:rPr>
              <a:t>₹2,473 Cr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69480" y="4279392"/>
            <a:ext cx="4297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CRED revenue FY24 on 13M users = ₹190/user/yr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760720" y="4736592"/>
            <a:ext cx="6035040" cy="521207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5943600" y="4809744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C9A84C"/>
                </a:solidFill>
              </a:rPr>
              <a:t>10×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69480" y="4828031"/>
            <a:ext cx="42976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Revenue/user headroom vs global fintech benchmarks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5760" y="5394960"/>
            <a:ext cx="11430000" cy="777240"/>
          </a:xfrm>
          <a:prstGeom prst="rect">
            <a:avLst/>
          </a:prstGeom>
          <a:solidFill>
            <a:srgbClr val="1E16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365760" y="5394960"/>
            <a:ext cx="54864" cy="77724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594360" y="5468112"/>
            <a:ext cx="109728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C9A84C"/>
                </a:solidFill>
              </a:rPr>
              <a:t>CRED's opportunity isn't user growth — it's revenue depth per user. At ₹190/user/yr it is massively undermonetised vs international benchmarks (Amex: ₹8,000+/user/yr). Lending at scale is the unlock.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010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25603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200" b="1" i="0">
                <a:solidFill>
                  <a:srgbClr val="FFFFFF"/>
                </a:solidFill>
              </a:rPr>
              <a:t>The Competition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84048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C9A84C"/>
                </a:solidFill>
              </a:rPr>
              <a:t>Who's threatening CRED's moat in 2025–26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CRED  ·  Product Teardown  ·  Shraddha Singh  ·  Feb 2026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COMPETITION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Mass-market players vs CRED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</a:rPr>
              <a:t>CRED vs Mass Market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20040" y="1691640"/>
            <a:ext cx="11521440" cy="5120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20040" y="1783080"/>
            <a:ext cx="23774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1A1A1A"/>
                </a:solidFill>
              </a:rPr>
              <a:t>Dimension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43200" y="1783080"/>
            <a:ext cx="23774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</a:rPr>
              <a:t>CRED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66360" y="1783080"/>
            <a:ext cx="23774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</a:rPr>
              <a:t>PhonePe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89520" y="1783080"/>
            <a:ext cx="23774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</a:rPr>
              <a:t>Paytm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012680" y="1783080"/>
            <a:ext cx="21031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</a:rPr>
              <a:t>GPay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0040" y="2203704"/>
            <a:ext cx="11521440" cy="512064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320040" y="2295144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Primary Utility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697480" y="2203704"/>
            <a:ext cx="2468880" cy="512064"/>
          </a:xfrm>
          <a:prstGeom prst="rect">
            <a:avLst/>
          </a:prstGeom>
          <a:solidFill>
            <a:srgbClr val="2A2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743200" y="2295144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C9A84C"/>
                </a:solidFill>
              </a:rPr>
              <a:t>CC Bills + Rewards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66360" y="2295144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UPI Payments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89520" y="2295144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Payments + Lend.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012680" y="2295144"/>
            <a:ext cx="2103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UPI Payments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20040" y="2715768"/>
            <a:ext cx="11521440" cy="512064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320040" y="2807208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Target User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697480" y="2715768"/>
            <a:ext cx="2468880" cy="512064"/>
          </a:xfrm>
          <a:prstGeom prst="rect">
            <a:avLst/>
          </a:prstGeom>
          <a:solidFill>
            <a:srgbClr val="2A2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2743200" y="2807208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C9A84C"/>
                </a:solidFill>
              </a:rPr>
              <a:t>Premium 750+ CIBIL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66360" y="2807208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Mass market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89520" y="2807208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Mass market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12680" y="2807208"/>
            <a:ext cx="2103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Mass market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20040" y="3227832"/>
            <a:ext cx="11521440" cy="512064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320040" y="3319272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Rewards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697480" y="3227832"/>
            <a:ext cx="2468880" cy="512064"/>
          </a:xfrm>
          <a:prstGeom prst="rect">
            <a:avLst/>
          </a:prstGeom>
          <a:solidFill>
            <a:srgbClr val="2A2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2743200" y="3319272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C9A84C"/>
                </a:solidFill>
              </a:rPr>
              <a:t>Strong (coins)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166360" y="3319272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Cashback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589520" y="3319272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Cashback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12680" y="3319272"/>
            <a:ext cx="2103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Minimal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20040" y="3739896"/>
            <a:ext cx="11521440" cy="512064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320040" y="3831335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Lending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697480" y="3739896"/>
            <a:ext cx="2468880" cy="512064"/>
          </a:xfrm>
          <a:prstGeom prst="rect">
            <a:avLst/>
          </a:prstGeom>
          <a:solidFill>
            <a:srgbClr val="2A2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2743200" y="3831335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C9A84C"/>
                </a:solidFill>
              </a:rPr>
              <a:t>Yes (premium)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166360" y="3831335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Yes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589520" y="3831335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Yes (aggressive)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012680" y="3831335"/>
            <a:ext cx="2103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No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20040" y="4251960"/>
            <a:ext cx="11521440" cy="512064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320040" y="4343400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Brand</a:t>
            </a:r>
          </a:p>
        </p:txBody>
      </p:sp>
      <p:sp>
        <p:nvSpPr>
          <p:cNvPr id="48" name="Rectangle 47"/>
          <p:cNvSpPr/>
          <p:nvPr/>
        </p:nvSpPr>
        <p:spPr>
          <a:xfrm>
            <a:off x="2697480" y="4251960"/>
            <a:ext cx="2468880" cy="512064"/>
          </a:xfrm>
          <a:prstGeom prst="rect">
            <a:avLst/>
          </a:prstGeom>
          <a:solidFill>
            <a:srgbClr val="2A2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2743200" y="4343400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C9A84C"/>
                </a:solidFill>
              </a:rPr>
              <a:t>Premium/exclusive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166360" y="4343400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Utility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589520" y="4343400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Declining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0012680" y="4343400"/>
            <a:ext cx="2103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Google-backed</a:t>
            </a:r>
          </a:p>
        </p:txBody>
      </p:sp>
      <p:sp>
        <p:nvSpPr>
          <p:cNvPr id="53" name="Rectangle 52"/>
          <p:cNvSpPr/>
          <p:nvPr/>
        </p:nvSpPr>
        <p:spPr>
          <a:xfrm>
            <a:off x="320040" y="4764024"/>
            <a:ext cx="11521440" cy="512064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TextBox 53"/>
          <p:cNvSpPr txBox="1"/>
          <p:nvPr/>
        </p:nvSpPr>
        <p:spPr>
          <a:xfrm>
            <a:off x="320040" y="4855464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Design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697480" y="4764024"/>
            <a:ext cx="2468880" cy="512064"/>
          </a:xfrm>
          <a:prstGeom prst="rect">
            <a:avLst/>
          </a:prstGeom>
          <a:solidFill>
            <a:srgbClr val="2A26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2743200" y="4855464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C9A84C"/>
                </a:solidFill>
              </a:rPr>
              <a:t>Best-in-class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166360" y="4855464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Good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589520" y="4855464"/>
            <a:ext cx="2377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Average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0012680" y="4855464"/>
            <a:ext cx="2103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Clean</a:t>
            </a:r>
          </a:p>
        </p:txBody>
      </p:sp>
      <p:sp>
        <p:nvSpPr>
          <p:cNvPr id="60" name="Rectangle 59"/>
          <p:cNvSpPr/>
          <p:nvPr/>
        </p:nvSpPr>
        <p:spPr>
          <a:xfrm>
            <a:off x="320040" y="5879592"/>
            <a:ext cx="11521440" cy="530352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TextBox 60"/>
          <p:cNvSpPr txBox="1"/>
          <p:nvPr/>
        </p:nvSpPr>
        <p:spPr>
          <a:xfrm>
            <a:off x="457200" y="5943600"/>
            <a:ext cx="21945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 dirty="0">
                <a:solidFill>
                  <a:srgbClr val="C9A84C"/>
                </a:solidFill>
              </a:rPr>
              <a:t>UPI Market </a:t>
            </a:r>
            <a:r>
              <a:rPr sz="1200" b="1" i="0" dirty="0">
                <a:solidFill>
                  <a:srgbClr val="C9A84C"/>
                </a:solidFill>
              </a:rPr>
              <a:t>Share</a:t>
            </a:r>
            <a:r>
              <a:rPr sz="900" b="1" i="0" dirty="0">
                <a:solidFill>
                  <a:srgbClr val="C9A84C"/>
                </a:solidFill>
              </a:rPr>
              <a:t> 2025: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864257" y="5934456"/>
            <a:ext cx="4527937" cy="240863"/>
          </a:xfrm>
          <a:prstGeom prst="rect">
            <a:avLst/>
          </a:prstGeom>
          <a:solidFill>
            <a:srgbClr val="4A90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TextBox 62"/>
          <p:cNvSpPr txBox="1"/>
          <p:nvPr/>
        </p:nvSpPr>
        <p:spPr>
          <a:xfrm>
            <a:off x="2834640" y="6181344"/>
            <a:ext cx="539953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 dirty="0" err="1">
                <a:solidFill>
                  <a:srgbClr val="B0B0B0"/>
                </a:solidFill>
              </a:rPr>
              <a:t>PhonePe</a:t>
            </a:r>
            <a:r>
              <a:rPr sz="1000" b="0" i="0" dirty="0">
                <a:solidFill>
                  <a:srgbClr val="B0B0B0"/>
                </a:solidFill>
              </a:rPr>
              <a:t> 47%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537375" y="5934456"/>
            <a:ext cx="3297473" cy="219456"/>
          </a:xfrm>
          <a:prstGeom prst="rect">
            <a:avLst/>
          </a:prstGeom>
          <a:solidFill>
            <a:srgbClr val="5DA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7978140" y="6181344"/>
            <a:ext cx="434797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GPay 37%</a:t>
            </a:r>
          </a:p>
        </p:txBody>
      </p:sp>
      <p:sp>
        <p:nvSpPr>
          <p:cNvPr id="66" name="Rectangle 65"/>
          <p:cNvSpPr/>
          <p:nvPr/>
        </p:nvSpPr>
        <p:spPr>
          <a:xfrm>
            <a:off x="9980028" y="5934456"/>
            <a:ext cx="1051560" cy="219456"/>
          </a:xfrm>
          <a:prstGeom prst="rect">
            <a:avLst/>
          </a:prstGeom>
          <a:solidFill>
            <a:srgbClr val="8888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TextBox 66"/>
          <p:cNvSpPr txBox="1"/>
          <p:nvPr/>
        </p:nvSpPr>
        <p:spPr>
          <a:xfrm>
            <a:off x="9920672" y="6214015"/>
            <a:ext cx="15087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 dirty="0">
                <a:solidFill>
                  <a:srgbClr val="B0B0B0"/>
                </a:solidFill>
              </a:rPr>
              <a:t>Paytm 10%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1214089" y="5934456"/>
            <a:ext cx="315468" cy="219456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TextBox 68"/>
          <p:cNvSpPr txBox="1"/>
          <p:nvPr/>
        </p:nvSpPr>
        <p:spPr>
          <a:xfrm>
            <a:off x="11059950" y="6217920"/>
            <a:ext cx="123672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 dirty="0">
                <a:solidFill>
                  <a:srgbClr val="B0B0B0"/>
                </a:solidFill>
              </a:rPr>
              <a:t>CRED Pay ~3%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57200" y="6510528"/>
            <a:ext cx="1124712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1" dirty="0">
                <a:solidFill>
                  <a:srgbClr val="B0B0B0"/>
                </a:solidFill>
              </a:rPr>
              <a:t>CRED's defensible position: only platform </a:t>
            </a:r>
            <a:r>
              <a:rPr sz="1100" b="0" i="1" dirty="0">
                <a:solidFill>
                  <a:srgbClr val="B0B0B0"/>
                </a:solidFill>
              </a:rPr>
              <a:t>that</a:t>
            </a:r>
            <a:r>
              <a:rPr sz="1000" b="0" i="1" dirty="0">
                <a:solidFill>
                  <a:srgbClr val="B0B0B0"/>
                </a:solidFill>
              </a:rPr>
              <a:t> has earned trust of India's creditworthy, high-income segment at scale.</a:t>
            </a:r>
          </a:p>
        </p:txBody>
      </p:sp>
      <p:pic>
        <p:nvPicPr>
          <p:cNvPr id="2050" name="Picture 2" descr="PhonePe app icon transparent background 49116753 PNG">
            <a:extLst>
              <a:ext uri="{FF2B5EF4-FFF2-40B4-BE49-F238E27FC236}">
                <a16:creationId xmlns:a16="http://schemas.microsoft.com/office/drawing/2014/main" id="{BDE7A7D9-38CE-E4F5-EDAA-7C2350713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479" y="744229"/>
            <a:ext cx="969201" cy="96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aytm - Free Icon PNG, SVG">
            <a:extLst>
              <a:ext uri="{FF2B5EF4-FFF2-40B4-BE49-F238E27FC236}">
                <a16:creationId xmlns:a16="http://schemas.microsoft.com/office/drawing/2014/main" id="{9D1913CE-4477-A7DF-C1CA-8E29E50EA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/>
                    </a14:imgEffect>
                    <a14:imgEffect>
                      <a14:colorTemperature colorTemp="10112"/>
                    </a14:imgEffect>
                    <a14:imgEffect>
                      <a14:saturation sat="400000"/>
                    </a14:imgEffect>
                    <a14:imgEffect>
                      <a14:brightnessContrast bright="5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140" y="859807"/>
            <a:ext cx="716099" cy="71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ree Gpay Logo SVG, PNG Icon, Symbol. Download Image.">
            <a:extLst>
              <a:ext uri="{FF2B5EF4-FFF2-40B4-BE49-F238E27FC236}">
                <a16:creationId xmlns:a16="http://schemas.microsoft.com/office/drawing/2014/main" id="{5B7AB4C4-AE4C-2194-C151-A840D346AE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81000"/>
                    </a14:imgEffect>
                    <a14:imgEffect>
                      <a14:brightnessContrast brigh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600" b="34096"/>
          <a:stretch>
            <a:fillRect/>
          </a:stretch>
        </p:blipFill>
        <p:spPr bwMode="auto">
          <a:xfrm>
            <a:off x="10155384" y="978221"/>
            <a:ext cx="1182478" cy="51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COMPETITIVE THREAT LANDSCAPE 2025–26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The real challengers to CRED's moat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</a:rPr>
              <a:t>Fintech Threat Landscape</a:t>
            </a:r>
          </a:p>
        </p:txBody>
      </p:sp>
      <p:sp>
        <p:nvSpPr>
          <p:cNvPr id="8" name="Rectangle 7"/>
          <p:cNvSpPr/>
          <p:nvPr/>
        </p:nvSpPr>
        <p:spPr>
          <a:xfrm>
            <a:off x="320040" y="1627632"/>
            <a:ext cx="11521440" cy="34747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20040" y="1664208"/>
            <a:ext cx="96012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417320" y="1664208"/>
            <a:ext cx="13716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1A1A1A"/>
                </a:solidFill>
              </a:rPr>
              <a:t>Company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34640" y="1664208"/>
            <a:ext cx="17373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</a:rPr>
              <a:t>Target User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40" y="1664208"/>
            <a:ext cx="17373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</a:rPr>
              <a:t>Card Model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1664208"/>
            <a:ext cx="1645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</a:rPr>
              <a:t>Rewards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0" y="1664208"/>
            <a:ext cx="17373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</a:rPr>
              <a:t>Threat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0" y="1664208"/>
            <a:ext cx="20116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1A1A"/>
                </a:solidFill>
              </a:rPr>
              <a:t>Why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0040" y="2011680"/>
            <a:ext cx="11521440" cy="74980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417320" y="2103120"/>
            <a:ext cx="1371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OneCard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34640" y="2103120"/>
            <a:ext cx="17373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Urban prof.
21–35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63440" y="2103120"/>
            <a:ext cx="17373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Own issuer
(SBM/BoB)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92240" y="2103120"/>
            <a:ext cx="16459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5× pts on
top 2 categories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0" y="2103120"/>
            <a:ext cx="17373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 dirty="0">
                <a:solidFill>
                  <a:srgbClr val="E53E3E"/>
                </a:solidFill>
              </a:rPr>
              <a:t>HIGH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58400" y="2103120"/>
            <a:ext cx="201168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Same demo, owns the card relationship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20040" y="2779776"/>
            <a:ext cx="11521440" cy="749808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417320" y="2871216"/>
            <a:ext cx="1371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Slice SFB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834640" y="2871216"/>
            <a:ext cx="17373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18–30, credit
newcomers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63440" y="2871216"/>
            <a:ext cx="17373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Full bank post
NESFB merger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2871216"/>
            <a:ext cx="16459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Cashback + savings
account bundle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0" y="2871216"/>
            <a:ext cx="17373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5A623"/>
                </a:solidFill>
              </a:rPr>
              <a:t>MEDIUM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58400" y="2871216"/>
            <a:ext cx="17373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FFFFFF"/>
                </a:solidFill>
              </a:rPr>
              <a:t>Captures users before CRED-eligibility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20040" y="3547872"/>
            <a:ext cx="11521440" cy="74980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1417320" y="3639312"/>
            <a:ext cx="1371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Uni Cards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834640" y="3639312"/>
            <a:ext cx="17373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Premium prof,
high spenders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63440" y="3639312"/>
            <a:ext cx="17373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Co-branded
partner banks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92240" y="3639312"/>
            <a:ext cx="16459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Pay 1/3 monthly
(split payments)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29600" y="3639312"/>
            <a:ext cx="17373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3EC97A"/>
                </a:solidFill>
              </a:rPr>
              <a:t>LOW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058400" y="3639312"/>
            <a:ext cx="17373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FFFFFF"/>
                </a:solidFill>
              </a:rPr>
              <a:t>₹95 Cr revenue — struggling to scale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20040" y="4315968"/>
            <a:ext cx="11521440" cy="749808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100"/>
          </a:p>
        </p:txBody>
      </p:sp>
      <p:sp>
        <p:nvSpPr>
          <p:cNvPr id="42" name="TextBox 41"/>
          <p:cNvSpPr txBox="1"/>
          <p:nvPr/>
        </p:nvSpPr>
        <p:spPr>
          <a:xfrm>
            <a:off x="1417320" y="4407408"/>
            <a:ext cx="1371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Jupiter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834640" y="4407408"/>
            <a:ext cx="17373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Digital-first
millennials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63440" y="4407408"/>
            <a:ext cx="17373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Neobank,
Federal Bank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492240" y="4407408"/>
            <a:ext cx="16459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Smart pots +
RuPay UPI card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229600" y="4407408"/>
            <a:ext cx="17373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53E3E"/>
                </a:solidFill>
              </a:rPr>
              <a:t>HIGH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058400" y="4407408"/>
            <a:ext cx="17373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FFFFFF"/>
                </a:solidFill>
              </a:rPr>
              <a:t>Full financial OS for the same user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20040" y="5084064"/>
            <a:ext cx="11521440" cy="74980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1417320" y="5175504"/>
            <a:ext cx="1371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Fi Money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834640" y="5175504"/>
            <a:ext cx="17373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Tech professionals
high income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663440" y="5175504"/>
            <a:ext cx="17373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Neobank,
Federal Bank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492240" y="5175504"/>
            <a:ext cx="16459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Smart deposits +
premium credit line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229600" y="5175504"/>
            <a:ext cx="17373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53E3E"/>
                </a:solidFill>
              </a:rPr>
              <a:t>HIGH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0058400" y="5175504"/>
            <a:ext cx="20116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Lifestyle + credit competitor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20040" y="5852160"/>
            <a:ext cx="11521440" cy="749808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TextBox 57"/>
          <p:cNvSpPr txBox="1"/>
          <p:nvPr/>
        </p:nvSpPr>
        <p:spPr>
          <a:xfrm>
            <a:off x="1417320" y="5943600"/>
            <a:ext cx="13716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Scapia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834640" y="5943600"/>
            <a:ext cx="17373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Travel lovers,
frequent flyers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663440" y="5943600"/>
            <a:ext cx="17373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Co-branded
Federal Bank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492240" y="5943600"/>
            <a:ext cx="16459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20% coins travel,
zero forex, zero fee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229600" y="5943600"/>
            <a:ext cx="17373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5A623"/>
                </a:solidFill>
              </a:rPr>
              <a:t>MED-HIGH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0058400" y="5943600"/>
            <a:ext cx="17373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FFFFFF"/>
                </a:solidFill>
              </a:rPr>
              <a:t>Steals CRED Travel segment users</a:t>
            </a:r>
          </a:p>
        </p:txBody>
      </p:sp>
      <p:pic>
        <p:nvPicPr>
          <p:cNvPr id="1026" name="Picture 2" descr="Jupiter | Companies | QED Investors">
            <a:extLst>
              <a:ext uri="{FF2B5EF4-FFF2-40B4-BE49-F238E27FC236}">
                <a16:creationId xmlns:a16="http://schemas.microsoft.com/office/drawing/2014/main" id="{A7EF5893-AE72-B5F9-6864-04294F638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4509305"/>
            <a:ext cx="880896" cy="26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4574D1C-0991-1249-34E9-7FF52E873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87" y="3675888"/>
            <a:ext cx="585342" cy="58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lice Logo &amp; Brand Assets (SVG, PNG and vector) - Brandfetch">
            <a:extLst>
              <a:ext uri="{FF2B5EF4-FFF2-40B4-BE49-F238E27FC236}">
                <a16:creationId xmlns:a16="http://schemas.microsoft.com/office/drawing/2014/main" id="{D878EA76-BDFF-E4A8-DD7D-C4969AD0F7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60" b="28760"/>
          <a:stretch>
            <a:fillRect/>
          </a:stretch>
        </p:blipFill>
        <p:spPr bwMode="auto">
          <a:xfrm>
            <a:off x="412609" y="2971800"/>
            <a:ext cx="776111" cy="30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OneCard Design | Figma">
            <a:extLst>
              <a:ext uri="{FF2B5EF4-FFF2-40B4-BE49-F238E27FC236}">
                <a16:creationId xmlns:a16="http://schemas.microsoft.com/office/drawing/2014/main" id="{520F2B7D-1D9C-9751-9B8D-4D87518CC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09" y="2208941"/>
            <a:ext cx="818101" cy="44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epiFi Technologies Private Limited · GitHub">
            <a:extLst>
              <a:ext uri="{FF2B5EF4-FFF2-40B4-BE49-F238E27FC236}">
                <a16:creationId xmlns:a16="http://schemas.microsoft.com/office/drawing/2014/main" id="{6280AC7C-5351-0CF6-8910-CEC30C536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09" y="5202936"/>
            <a:ext cx="539496" cy="539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Scapia Technology private limited - Crunchbase Company Profile &amp; Funding">
            <a:extLst>
              <a:ext uri="{FF2B5EF4-FFF2-40B4-BE49-F238E27FC236}">
                <a16:creationId xmlns:a16="http://schemas.microsoft.com/office/drawing/2014/main" id="{502AA15A-A7E6-5D44-1A71-E46C2AA1B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28" y="5700619"/>
            <a:ext cx="1033272" cy="103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010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25603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200" b="1" i="0">
                <a:solidFill>
                  <a:srgbClr val="FFFFFF"/>
                </a:solidFill>
              </a:rPr>
              <a:t>Product Thinking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84048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C9A84C"/>
                </a:solidFill>
              </a:rPr>
              <a:t>Opportunities · Pain Points · Onboarding · North Star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CRED  ·  Product Teardown  ·  Shraddha Singh  ·  Feb 2026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PRODUCT OPPORTUNITIES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What I would build next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</a:rPr>
              <a:t>What I Would Build Next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1691640"/>
            <a:ext cx="3749039" cy="45720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65760" y="1691640"/>
            <a:ext cx="3749039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48640" y="1783080"/>
            <a:ext cx="731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C9A84C"/>
                </a:solidFill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286000"/>
            <a:ext cx="3383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</a:rPr>
              <a:t>CRED Score Dashboard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834640"/>
            <a:ext cx="3383280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B0B0B0"/>
                </a:solidFill>
              </a:rPr>
              <a:t>Problem: Users open CRED once/month and leave. No daily reason to return.
Build: Proprietary health index — bill behaviour, credit utilisation, spend patterns, debt-to-income.
Why: Daily open reason, new data asset, natural CRED Cash upsell.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5852160"/>
            <a:ext cx="3291840" cy="256032"/>
          </a:xfrm>
          <a:prstGeom prst="rect">
            <a:avLst/>
          </a:prstGeom>
          <a:solidFill>
            <a:srgbClr val="2A24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0080" y="5870448"/>
            <a:ext cx="315468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C9A84C"/>
                </a:solidFill>
              </a:rPr>
              <a:t>RICE ~520 · HIGH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97680" y="1691640"/>
            <a:ext cx="3749039" cy="45720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297680" y="1691640"/>
            <a:ext cx="3749039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480560" y="1783080"/>
            <a:ext cx="731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C9A84C"/>
                </a:solidFill>
              </a:rPr>
              <a:t>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80560" y="2286000"/>
            <a:ext cx="3383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</a:rPr>
              <a:t>CRED for Business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2834640"/>
            <a:ext cx="3383280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B0B0B0"/>
                </a:solidFill>
              </a:rPr>
              <a:t>Problem: Self-employed &amp; founder users (large CRED cohort) can't separate personal vs business card spend.
Build: 'Business Mode' — tag transactions, generate spend reports, export to accounting.
Why: Low build cost, high perceived value, opens B2B lane.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480560" y="5852160"/>
            <a:ext cx="3291840" cy="256032"/>
          </a:xfrm>
          <a:prstGeom prst="rect">
            <a:avLst/>
          </a:prstGeom>
          <a:solidFill>
            <a:srgbClr val="2A24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72000" y="5870448"/>
            <a:ext cx="315468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C9A84C"/>
                </a:solidFill>
              </a:rPr>
              <a:t>RICE ~390 · MED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229600" y="1691640"/>
            <a:ext cx="3749039" cy="45720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8229600" y="1691640"/>
            <a:ext cx="3749039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412480" y="1783080"/>
            <a:ext cx="731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C9A84C"/>
                </a:solidFill>
              </a:rPr>
              <a:t>03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12480" y="2286000"/>
            <a:ext cx="33832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FFFFF"/>
                </a:solidFill>
              </a:rPr>
              <a:t>Proactive Spend Intelligence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412480" y="2834640"/>
            <a:ext cx="3383280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B0B0B0"/>
                </a:solidFill>
              </a:rPr>
              <a:t>Problem: Users know their balance, not their behaviour.
Build: Monthly AI 'Spend Story' — anomalies + one recommended action (e.g. 'Switch this sub to Card B for 2× rewards').
Why: Increases DAU, deepens trust, upsells CRED Cash or Mint.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412480" y="5852160"/>
            <a:ext cx="3291840" cy="256032"/>
          </a:xfrm>
          <a:prstGeom prst="rect">
            <a:avLst/>
          </a:prstGeom>
          <a:solidFill>
            <a:srgbClr val="2A24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8503920" y="5870448"/>
            <a:ext cx="315468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C9A84C"/>
                </a:solidFill>
              </a:rPr>
              <a:t>RICE ~280 · MED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5760" y="6236208"/>
            <a:ext cx="11430000" cy="438912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530352" y="6291072"/>
            <a:ext cx="1115568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9A84C"/>
                </a:solidFill>
              </a:rPr>
              <a:t>Recommended sequence:  CRED Score Dashboard  →  Spend Intelligence  →  Business Mode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What this teardown covers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</a:rPr>
              <a:t>Agenda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1691640"/>
            <a:ext cx="3657600" cy="20116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57200" y="1691640"/>
            <a:ext cx="3657600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0080" y="1801368"/>
            <a:ext cx="731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C9A84C"/>
                </a:solidFill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228600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Context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2788920"/>
            <a:ext cx="32918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B0B0B0"/>
                </a:solidFill>
              </a:rPr>
              <a:t>What is CRED · Target user · Core problem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389120" y="1691640"/>
            <a:ext cx="3657600" cy="20116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389120" y="1691640"/>
            <a:ext cx="3657600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572000" y="1801368"/>
            <a:ext cx="731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C9A84C"/>
                </a:solidFill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0" y="228600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The Product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0" y="2788920"/>
            <a:ext cx="32918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B0B0B0"/>
                </a:solidFill>
              </a:rPr>
              <a:t>Product evolution · Feature analysis · App UI showcase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321040" y="1691640"/>
            <a:ext cx="3657600" cy="20116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8321040" y="1691640"/>
            <a:ext cx="3657600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8503919" y="1801368"/>
            <a:ext cx="731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C9A84C"/>
                </a:solidFill>
              </a:rPr>
              <a:t>03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03919" y="228600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The Business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03919" y="2788920"/>
            <a:ext cx="32918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B0B0B0"/>
                </a:solidFill>
              </a:rPr>
              <a:t>Business model · Revenue data · Market opportunity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4160520"/>
            <a:ext cx="5486400" cy="20116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457200" y="4160520"/>
            <a:ext cx="5486400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40080" y="4270248"/>
            <a:ext cx="731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C9A84C"/>
                </a:solidFill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4754880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The Competition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" y="5257800"/>
            <a:ext cx="51206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B0B0B0"/>
                </a:solidFill>
              </a:rPr>
              <a:t>4-player landscape · 6-way fintech threat analysis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400800" y="4160520"/>
            <a:ext cx="5486400" cy="20116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6400800" y="4160520"/>
            <a:ext cx="5486400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6583680" y="4270248"/>
            <a:ext cx="731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C9A84C"/>
                </a:solidFill>
              </a:rPr>
              <a:t>05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83680" y="4754880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Product Thinking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83680" y="5257800"/>
            <a:ext cx="51206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B0B0B0"/>
                </a:solidFill>
              </a:rPr>
              <a:t>Opportunities · User pain points · Onboarding · NSM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PRODUCT OPPORTUNITY BRIEF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CRED Score Dashboard — Full Brief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Product Brief: CRED Score Dashboard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1536192"/>
            <a:ext cx="5577840" cy="34747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65760" y="1536192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</a:rPr>
              <a:t>  Problem Statement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5760" y="1883664"/>
            <a:ext cx="5577840" cy="79552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02920" y="1920240"/>
            <a:ext cx="534924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B0B0B0"/>
                </a:solidFill>
              </a:rPr>
              <a:t>Users open CRED once/month to pay bills then leave. CIBIL is a lagging indicator — tells users what happened, not what to do. No competitor offers a proactive financial health OS for premium users.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2788920"/>
            <a:ext cx="5577840" cy="34747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65760" y="2788920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</a:rPr>
              <a:t>  Target User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5760" y="3136391"/>
            <a:ext cx="5577840" cy="42976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02920" y="3172968"/>
            <a:ext cx="5349240" cy="475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B0B0B0"/>
                </a:solidFill>
              </a:rPr>
              <a:t>Existing CRED members who pay bills regularly but haven't activated CRED Cash — the pre-lending conversion cohort.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5760" y="3657600"/>
            <a:ext cx="5577840" cy="34747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65760" y="3657600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</a:rPr>
              <a:t>  MVP Features (MoSCoW)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65760" y="4005072"/>
            <a:ext cx="5577840" cy="225856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02920" y="4041648"/>
            <a:ext cx="5349240" cy="2148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100" b="1">
                <a:solidFill>
                  <a:srgbClr val="FFFFFF"/>
                </a:solidFill>
              </a:rPr>
              <a:t>M  CRED Health Score (proprietary index)</a:t>
            </a:r>
          </a:p>
          <a:p>
            <a:pPr>
              <a:spcAft>
                <a:spcPts val="300"/>
              </a:spcAft>
            </a:pPr>
            <a:r>
              <a:rPr sz="1100" b="1">
                <a:solidFill>
                  <a:srgbClr val="FFFFFF"/>
                </a:solidFill>
              </a:rPr>
              <a:t>M  Credit utilisation trend (30/60/90 days)</a:t>
            </a:r>
          </a:p>
          <a:p>
            <a:pPr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</a:rPr>
              <a:t>S  Spend category breakdown + benchmarks</a:t>
            </a:r>
          </a:p>
          <a:p>
            <a:pPr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</a:rPr>
              <a:t>S  Bill payment streak &amp; on-time history</a:t>
            </a:r>
          </a:p>
          <a:p>
            <a:pPr>
              <a:spcAft>
                <a:spcPts val="300"/>
              </a:spcAft>
            </a:pPr>
            <a:r>
              <a:rPr sz="1100" b="0">
                <a:solidFill>
                  <a:srgbClr val="B0B0B0"/>
                </a:solidFill>
              </a:rPr>
              <a:t>C  'Improve your score' action cards</a:t>
            </a:r>
          </a:p>
          <a:p>
            <a:pPr>
              <a:spcAft>
                <a:spcPts val="300"/>
              </a:spcAft>
            </a:pPr>
            <a:r>
              <a:rPr sz="1100" b="0">
                <a:solidFill>
                  <a:srgbClr val="B0B0B0"/>
                </a:solidFill>
              </a:rPr>
              <a:t>W  Competitor card comparison engine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126480" y="1536192"/>
            <a:ext cx="5577840" cy="34747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126480" y="1536192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</a:rPr>
              <a:t>  Success Metrics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126480" y="1883664"/>
            <a:ext cx="5577840" cy="1207007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263640" y="1920240"/>
            <a:ext cx="5349240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100" b="1">
                <a:solidFill>
                  <a:srgbClr val="C9A84C"/>
                </a:solidFill>
              </a:rPr>
              <a:t>PRIMARY</a:t>
            </a:r>
          </a:p>
          <a:p>
            <a:pPr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</a:rPr>
              <a:t>• DAU/MAU ratio  (target: +8pp in 90 days)</a:t>
            </a:r>
          </a:p>
          <a:p>
            <a:pPr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</a:rPr>
              <a:t>• CRED Cash activation rate among dashboard users</a:t>
            </a:r>
          </a:p>
          <a:p>
            <a:pPr>
              <a:spcAft>
                <a:spcPts val="300"/>
              </a:spcAft>
            </a:pPr>
            <a:r>
              <a:rPr sz="1100" b="1">
                <a:solidFill>
                  <a:srgbClr val="C9A84C"/>
                </a:solidFill>
              </a:rPr>
              <a:t>GUARDRAIL</a:t>
            </a:r>
          </a:p>
          <a:p>
            <a:pPr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</a:rPr>
              <a:t>• Session length ≤ 10% increase (avoid fatigue)</a:t>
            </a:r>
          </a:p>
          <a:p>
            <a:pPr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</a:rPr>
              <a:t>• CIBIL pull consent rate ≥ 80%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126480" y="3200400"/>
            <a:ext cx="5577840" cy="34747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126480" y="3200400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</a:rPr>
              <a:t>  RICE Score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126480" y="3547872"/>
            <a:ext cx="5577840" cy="82296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6263640" y="3584448"/>
            <a:ext cx="534924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</a:rPr>
              <a:t>Reach: 13M MAU (100% eligible)</a:t>
            </a:r>
          </a:p>
          <a:p>
            <a:pPr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</a:rPr>
              <a:t>Impact: HIGH — lending funnel entry</a:t>
            </a:r>
          </a:p>
          <a:p>
            <a:pPr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</a:rPr>
              <a:t>Confidence: 80%  ·  Effort: M (8–12 wks)</a:t>
            </a:r>
          </a:p>
          <a:p>
            <a:pPr>
              <a:spcAft>
                <a:spcPts val="300"/>
              </a:spcAft>
            </a:pPr>
            <a:r>
              <a:rPr sz="1100" b="1">
                <a:solidFill>
                  <a:srgbClr val="C9A84C"/>
                </a:solidFill>
              </a:rPr>
              <a:t>→  RICE ~520  ·  HIGH PRIORITY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126480" y="4480560"/>
            <a:ext cx="5577840" cy="347472"/>
          </a:xfrm>
          <a:prstGeom prst="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126480" y="4480560"/>
            <a:ext cx="55778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  Top 3 Risks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126480" y="4828032"/>
            <a:ext cx="5577840" cy="1435607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263640" y="4864608"/>
            <a:ext cx="534924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</a:rPr>
              <a:t>1.  RBI data localisation rules may restrict real-time CIBIL pulls</a:t>
            </a:r>
          </a:p>
          <a:p>
            <a:pPr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</a:rPr>
              <a:t>2.  Users may distrust a proprietary score vs official CIBIL</a:t>
            </a:r>
          </a:p>
          <a:p>
            <a:pPr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</a:rPr>
              <a:t>3.  Score gamification may incentivise wrong financial behaviours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USER PAIN POINTS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Synthesised from 1★ &amp; 2★ app reviews — Play Store, Trustpilot, MouthShut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</a:rPr>
              <a:t>Top 5 User Pain Points</a:t>
            </a:r>
          </a:p>
        </p:txBody>
      </p:sp>
      <p:sp>
        <p:nvSpPr>
          <p:cNvPr id="8" name="Rectangle 7"/>
          <p:cNvSpPr/>
          <p:nvPr/>
        </p:nvSpPr>
        <p:spPr>
          <a:xfrm>
            <a:off x="320040" y="1737360"/>
            <a:ext cx="11521440" cy="93268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20040" y="1737360"/>
            <a:ext cx="64008" cy="932688"/>
          </a:xfrm>
          <a:prstGeom prst="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02920" y="1783080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E53E3E"/>
                </a:solidFill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1560" y="1792224"/>
            <a:ext cx="26517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CRED Coins Devaluation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1819656"/>
            <a:ext cx="8686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E53E3E"/>
                </a:solidFill>
              </a:rPr>
              <a:t>HIGH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1560" y="2212848"/>
            <a:ext cx="45720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Coins worth less each cycle. Power users with large balances feel cheated.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852160" y="1783080"/>
            <a:ext cx="2926080" cy="841248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961888" y="1828800"/>
            <a:ext cx="27432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1">
                <a:solidFill>
                  <a:srgbClr val="C9A84C"/>
                </a:solidFill>
              </a:rPr>
              <a:t>"50,000 coins and nothing redeemable for more than ₹50"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69680" y="1828800"/>
            <a:ext cx="2788920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</a:rPr>
              <a:t>Fix: Transparent tier system with locked-in redemption rates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20040" y="2706624"/>
            <a:ext cx="11521440" cy="93268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320040" y="2706624"/>
            <a:ext cx="64008" cy="932688"/>
          </a:xfrm>
          <a:prstGeom prst="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02920" y="2752344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E53E3E"/>
                </a:solidFill>
              </a:rPr>
              <a:t>02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51560" y="2761488"/>
            <a:ext cx="26517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No Phone Support / Slow Resolution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49039" y="2788920"/>
            <a:ext cx="8686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E53E3E"/>
                </a:solidFill>
              </a:rPr>
              <a:t>HIGH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51560" y="3182112"/>
            <a:ext cx="45720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No care number. Bot fails on complex issues. Email takes 5–10 days.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852160" y="2752344"/>
            <a:ext cx="2926080" cy="841248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961888" y="2798064"/>
            <a:ext cx="27432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1">
                <a:solidFill>
                  <a:srgbClr val="C9A84C"/>
                </a:solidFill>
              </a:rPr>
              <a:t>"Multiple emails sent, no response. Money stuck for 3 weeks"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69680" y="2798064"/>
            <a:ext cx="2788920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</a:rPr>
              <a:t>Fix: Live chat for payment issues; 4-hr SLA on transaction failures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20040" y="3675887"/>
            <a:ext cx="11521440" cy="93268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320040" y="3675887"/>
            <a:ext cx="64008" cy="932688"/>
          </a:xfrm>
          <a:prstGeom prst="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02920" y="3721607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E53E3E"/>
                </a:solidFill>
              </a:rPr>
              <a:t>03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51560" y="3730751"/>
            <a:ext cx="26517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Payment Failures &amp; Refund Delays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749039" y="3758183"/>
            <a:ext cx="8686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E53E3E"/>
                </a:solidFill>
              </a:rPr>
              <a:t>HIGH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51560" y="4151375"/>
            <a:ext cx="45720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Transactions marked 'successful' but not credited. Refunds take 7–21 days.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852160" y="3721607"/>
            <a:ext cx="2926080" cy="841248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5961888" y="3767327"/>
            <a:ext cx="27432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1">
                <a:solidFill>
                  <a:srgbClr val="C9A84C"/>
                </a:solidFill>
              </a:rPr>
              <a:t>"Refund initiated after 45 days of follow-up — unacceptable"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869680" y="3767327"/>
            <a:ext cx="2788920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</a:rPr>
              <a:t>Fix: Real-time bank confirmation + auto-refund SLA of 3 days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20040" y="4645152"/>
            <a:ext cx="11521440" cy="93268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320040" y="4645152"/>
            <a:ext cx="64008" cy="932688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502920" y="4690872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C9A84C"/>
                </a:solidFill>
              </a:rPr>
              <a:t>04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51560" y="4700016"/>
            <a:ext cx="26517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Notification Spam &amp; App Clutter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749039" y="4727448"/>
            <a:ext cx="8686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C9A84C"/>
                </a:solidFill>
              </a:rPr>
              <a:t>MEDIUM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51560" y="5120640"/>
            <a:ext cx="45720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5+ daily promo notifications. Bill payment (core) is buried in tabs.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852160" y="4690872"/>
            <a:ext cx="2926080" cy="841248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5961888" y="4736592"/>
            <a:ext cx="27432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1">
                <a:solidFill>
                  <a:srgbClr val="C9A84C"/>
                </a:solidFill>
              </a:rPr>
              <a:t>"I get 5 notifications a day about Store deals I never asked for"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869680" y="4736592"/>
            <a:ext cx="2788920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</a:rPr>
              <a:t>Fix: Opt-in notifications by category; surface bill CTA prominently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20040" y="5614416"/>
            <a:ext cx="11521440" cy="93268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ectangle 44"/>
          <p:cNvSpPr/>
          <p:nvPr/>
        </p:nvSpPr>
        <p:spPr>
          <a:xfrm>
            <a:off x="320040" y="5614416"/>
            <a:ext cx="64008" cy="932688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502920" y="5660136"/>
            <a:ext cx="502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C9A84C"/>
                </a:solidFill>
              </a:rPr>
              <a:t>05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51560" y="5669280"/>
            <a:ext cx="26517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FFFFF"/>
                </a:solidFill>
              </a:rPr>
              <a:t>Store Product Quality &amp; MRP Mismatch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749039" y="5696712"/>
            <a:ext cx="8686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C9A84C"/>
                </a:solidFill>
              </a:rPr>
              <a:t>MEDIUM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51560" y="6089904"/>
            <a:ext cx="45720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Products delivered with MRP higher than advertised price. Mystery box issues.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852160" y="5660136"/>
            <a:ext cx="2926080" cy="841248"/>
          </a:xfrm>
          <a:prstGeom prst="rect">
            <a:avLst/>
          </a:prstGeom>
          <a:solidFill>
            <a:srgbClr val="1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5961888" y="5705856"/>
            <a:ext cx="27432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1">
                <a:solidFill>
                  <a:srgbClr val="C9A84C"/>
                </a:solidFill>
              </a:rPr>
              <a:t>"MRP on product was higher — doesn't feel like a discount at all"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869680" y="5705856"/>
            <a:ext cx="2788920" cy="804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</a:rPr>
              <a:t>Fix: Verified MRP display; buyer protection policy for Store orders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ONBOARDING FLOW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From app download to first bill payment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FFFFFF"/>
                </a:solidFill>
              </a:rPr>
              <a:t>Onboarding Flow Analysis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1536192"/>
            <a:ext cx="11430000" cy="438912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65760" y="1536192"/>
            <a:ext cx="54864" cy="43891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66928" y="1591056"/>
            <a:ext cx="1828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9A84C"/>
                </a:solidFill>
              </a:rPr>
              <a:t>ENTRY CONTEXT: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87168" y="1591056"/>
            <a:ext cx="90525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~35–40M Indians qualify (750+ CIBIL).  CRED's onboarding must preserve exclusivity while minimising drop-off in this pre-qualified cohort.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3429000"/>
            <a:ext cx="11155680" cy="36576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1033271" y="3337560"/>
            <a:ext cx="274320" cy="274320"/>
          </a:xfrm>
          <a:prstGeom prst="ellipse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94360" y="2057400"/>
            <a:ext cx="1463040" cy="111556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0080" y="2075687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C9A84C"/>
                </a:solidFill>
              </a:rPr>
              <a:t>App
Discovery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256032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B0B0B0"/>
                </a:solidFill>
              </a:rPr>
              <a:t>Invite from friend
or IPL ad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3840480"/>
            <a:ext cx="173736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3EC97A"/>
                </a:solidFill>
              </a:rPr>
              <a:t>✅ Exclusivity creates
aspirations pre-install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4617720"/>
            <a:ext cx="173736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C9A84C"/>
                </a:solidFill>
              </a:rPr>
              <a:t>⚠️ Invite gate
blocks organic growth</a:t>
            </a:r>
          </a:p>
        </p:txBody>
      </p:sp>
      <p:sp>
        <p:nvSpPr>
          <p:cNvPr id="19" name="Oval 18"/>
          <p:cNvSpPr/>
          <p:nvPr/>
        </p:nvSpPr>
        <p:spPr>
          <a:xfrm>
            <a:off x="2907792" y="3337560"/>
            <a:ext cx="274320" cy="274320"/>
          </a:xfrm>
          <a:prstGeom prst="ellipse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2468880" y="2057400"/>
            <a:ext cx="1463040" cy="111556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2514600" y="2075687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C9A84C"/>
                </a:solidFill>
              </a:rPr>
              <a:t>Download
&amp; Open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14600" y="256032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B0B0B0"/>
                </a:solidFill>
              </a:rPr>
              <a:t>Play Store install;
CRED brand splash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331720" y="3840480"/>
            <a:ext cx="173736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3EC97A"/>
                </a:solidFill>
              </a:rPr>
              <a:t>✅ Premium first
impression on open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331720" y="4617720"/>
            <a:ext cx="173736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C9A84C"/>
                </a:solidFill>
              </a:rPr>
              <a:t>⚠️ No value preview
before sign-up</a:t>
            </a:r>
          </a:p>
        </p:txBody>
      </p:sp>
      <p:sp>
        <p:nvSpPr>
          <p:cNvPr id="25" name="Oval 24"/>
          <p:cNvSpPr/>
          <p:nvPr/>
        </p:nvSpPr>
        <p:spPr>
          <a:xfrm>
            <a:off x="4782312" y="3337560"/>
            <a:ext cx="274320" cy="274320"/>
          </a:xfrm>
          <a:prstGeom prst="ellipse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4343400" y="2057400"/>
            <a:ext cx="1463040" cy="111556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4389120" y="2075687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C9A84C"/>
                </a:solidFill>
              </a:rPr>
              <a:t>OTP
Verify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89120" y="256032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B0B0B0"/>
                </a:solidFill>
              </a:rPr>
              <a:t>Mobile → OTP;
&lt; 30 sec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206240" y="3840480"/>
            <a:ext cx="173736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3EC97A"/>
                </a:solidFill>
              </a:rPr>
              <a:t>✅ Frictionless;
well-designed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06240" y="4617720"/>
            <a:ext cx="173736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C9A84C"/>
                </a:solidFill>
              </a:rPr>
              <a:t>⚠️ None — step
is clean</a:t>
            </a:r>
          </a:p>
        </p:txBody>
      </p:sp>
      <p:sp>
        <p:nvSpPr>
          <p:cNvPr id="31" name="Oval 30"/>
          <p:cNvSpPr/>
          <p:nvPr/>
        </p:nvSpPr>
        <p:spPr>
          <a:xfrm>
            <a:off x="6656831" y="3337560"/>
            <a:ext cx="274320" cy="274320"/>
          </a:xfrm>
          <a:prstGeom prst="ellipse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6217920" y="2057400"/>
            <a:ext cx="1463040" cy="111556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6217920" y="2057400"/>
            <a:ext cx="1463040" cy="45720"/>
          </a:xfrm>
          <a:prstGeom prst="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263640" y="2075687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E53E3E"/>
                </a:solidFill>
              </a:rPr>
              <a:t>CIBIL
Check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63640" y="256032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B0B0B0"/>
                </a:solidFill>
              </a:rPr>
              <a:t>PAN + DOB;
score auto-fetched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080759" y="3840480"/>
            <a:ext cx="173736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3EC97A"/>
                </a:solidFill>
              </a:rPr>
              <a:t>✅ Instant; user sees
score for free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080759" y="4617720"/>
            <a:ext cx="173736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E53E3E"/>
                </a:solidFill>
              </a:rPr>
              <a:t>🔴 HIGH DROP-OFF
Fear of hard inquiry</a:t>
            </a:r>
          </a:p>
        </p:txBody>
      </p:sp>
      <p:sp>
        <p:nvSpPr>
          <p:cNvPr id="38" name="Oval 37"/>
          <p:cNvSpPr/>
          <p:nvPr/>
        </p:nvSpPr>
        <p:spPr>
          <a:xfrm>
            <a:off x="8531352" y="3337560"/>
            <a:ext cx="274320" cy="274320"/>
          </a:xfrm>
          <a:prstGeom prst="ellipse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8092440" y="2057400"/>
            <a:ext cx="1463040" cy="111556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8138160" y="2075687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C9A84C"/>
                </a:solidFill>
              </a:rPr>
              <a:t>Card
Linking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138160" y="256032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B0B0B0"/>
                </a:solidFill>
              </a:rPr>
              <a:t>Manual entry or
auto-detect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955279" y="3840480"/>
            <a:ext cx="173736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3EC97A"/>
                </a:solidFill>
              </a:rPr>
              <a:t>✅ Supports all
major networks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955279" y="4617720"/>
            <a:ext cx="173736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C9A84C"/>
                </a:solidFill>
              </a:rPr>
              <a:t>⚠️ Manual entry
tedious; auto fails</a:t>
            </a:r>
          </a:p>
        </p:txBody>
      </p:sp>
      <p:sp>
        <p:nvSpPr>
          <p:cNvPr id="44" name="Oval 43"/>
          <p:cNvSpPr/>
          <p:nvPr/>
        </p:nvSpPr>
        <p:spPr>
          <a:xfrm>
            <a:off x="10405872" y="3337560"/>
            <a:ext cx="274320" cy="274320"/>
          </a:xfrm>
          <a:prstGeom prst="ellipse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Rectangle 44"/>
          <p:cNvSpPr/>
          <p:nvPr/>
        </p:nvSpPr>
        <p:spPr>
          <a:xfrm>
            <a:off x="9966960" y="2057400"/>
            <a:ext cx="1463040" cy="111556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10012680" y="2075687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C9A84C"/>
                </a:solidFill>
              </a:rPr>
              <a:t>First
Payment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012680" y="256032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B0B0B0"/>
                </a:solidFill>
              </a:rPr>
              <a:t>Dashboard shows due;
one-tap pay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829800" y="3840480"/>
            <a:ext cx="173736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3EC97A"/>
                </a:solidFill>
              </a:rPr>
              <a:t>✅ Clean UI;
instant coins earned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829800" y="4617720"/>
            <a:ext cx="173736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C9A84C"/>
                </a:solidFill>
              </a:rPr>
              <a:t>⚠️ Coin value opaque
before first pay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65760" y="5285232"/>
            <a:ext cx="11430000" cy="777240"/>
          </a:xfrm>
          <a:prstGeom prst="rect">
            <a:avLst/>
          </a:prstGeom>
          <a:solidFill>
            <a:srgbClr val="1A0E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Rectangle 50"/>
          <p:cNvSpPr/>
          <p:nvPr/>
        </p:nvSpPr>
        <p:spPr>
          <a:xfrm>
            <a:off x="365760" y="5285232"/>
            <a:ext cx="64008" cy="777240"/>
          </a:xfrm>
          <a:prstGeom prst="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TextBox 51"/>
          <p:cNvSpPr txBox="1"/>
          <p:nvPr/>
        </p:nvSpPr>
        <p:spPr>
          <a:xfrm>
            <a:off x="548640" y="534924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E53E3E"/>
                </a:solidFill>
              </a:rPr>
              <a:t>CRITICAL DROP-OFF: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063240" y="5321808"/>
            <a:ext cx="854964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</a:rPr>
              <a:t>CIBIL check step — fear of hard inquiry causes an estimated 15–25% of qualified users to abandon. Fix: display 'soft check only — your score won't change' badge prominently before PAN entry. Reduce form from 4 fields to 2 (PAN + consent).</a:t>
            </a:r>
          </a:p>
        </p:txBody>
      </p:sp>
      <p:sp>
        <p:nvSpPr>
          <p:cNvPr id="54" name="Rectangle 53"/>
          <p:cNvSpPr/>
          <p:nvPr/>
        </p:nvSpPr>
        <p:spPr>
          <a:xfrm>
            <a:off x="365760" y="6172200"/>
            <a:ext cx="11430000" cy="53035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Rectangle 54"/>
          <p:cNvSpPr/>
          <p:nvPr/>
        </p:nvSpPr>
        <p:spPr>
          <a:xfrm>
            <a:off x="365760" y="6172200"/>
            <a:ext cx="54864" cy="53035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594360" y="6236208"/>
            <a:ext cx="1106424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>
                <a:solidFill>
                  <a:srgbClr val="C9A84C"/>
                </a:solidFill>
              </a:rPr>
              <a:t>PM Fixes:  (1) 'Soft check' badge at CIBIL step  ·  (2) CAMS/CVL one-click card import  ·  (3) Show coin value before first payment to anchor expectations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NORTH STAR METRIC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What CRED should optimise for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</a:rPr>
              <a:t>North Star Metric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1691640"/>
            <a:ext cx="3749039" cy="466344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65760" y="1691640"/>
            <a:ext cx="3749039" cy="54864"/>
          </a:xfrm>
          <a:prstGeom prst="rect">
            <a:avLst/>
          </a:prstGeom>
          <a:solidFill>
            <a:srgbClr val="B0B0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48640" y="1764792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Candidate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075688"/>
            <a:ext cx="338328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Monthly Bill
Payment GMV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2834640"/>
            <a:ext cx="3200400" cy="27432"/>
          </a:xfrm>
          <a:prstGeom prst="rect">
            <a:avLst/>
          </a:prstGeom>
          <a:solidFill>
            <a:srgbClr val="3EC9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48640" y="2907792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3EC97A"/>
                </a:solidFill>
              </a:rPr>
              <a:t>Why it works: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3218688"/>
            <a:ext cx="3383280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</a:rPr>
              <a:t>Measures core utility. Easy to track. Grows with card adoption in India.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48640" y="4480560"/>
            <a:ext cx="3200400" cy="27432"/>
          </a:xfrm>
          <a:prstGeom prst="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48640" y="4553712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E53E3E"/>
                </a:solidFill>
              </a:rPr>
              <a:t>Trade-off: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4864608"/>
            <a:ext cx="3383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Doesn't capture monetisation. GMV can grow while business stagnates. No signal on lending or commerce revenue.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5943600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B0B0B0"/>
                </a:solidFill>
              </a:rPr>
              <a:t>✗  Reject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297680" y="1691640"/>
            <a:ext cx="3749039" cy="4663440"/>
          </a:xfrm>
          <a:prstGeom prst="rect">
            <a:avLst/>
          </a:prstGeom>
          <a:solidFill>
            <a:srgbClr val="252212"/>
          </a:solidFill>
          <a:ln w="19050">
            <a:solidFill>
              <a:srgbClr val="C9A8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4297680" y="1691640"/>
            <a:ext cx="3749039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480560" y="1764792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Candidate 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80560" y="2075688"/>
            <a:ext cx="338328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C9A84C"/>
                </a:solidFill>
              </a:rPr>
              <a:t>Revenue Per
Active User (RPAU)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480560" y="2834640"/>
            <a:ext cx="3200400" cy="27432"/>
          </a:xfrm>
          <a:prstGeom prst="rect">
            <a:avLst/>
          </a:prstGeom>
          <a:solidFill>
            <a:srgbClr val="3EC9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480560" y="2907792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3EC97A"/>
                </a:solidFill>
              </a:rPr>
              <a:t>Why it works: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80560" y="3218688"/>
            <a:ext cx="3383280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</a:rPr>
              <a:t>Captures monetisation efficiency. Aligns with lending + commerce strategy. Forces product to deepen value for existing fixed user base.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480560" y="4480560"/>
            <a:ext cx="3200400" cy="27432"/>
          </a:xfrm>
          <a:prstGeom prst="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4480560" y="4553712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E53E3E"/>
                </a:solidFill>
              </a:rPr>
              <a:t>Trade-off: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80560" y="4864608"/>
            <a:ext cx="3383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Could incentivise short-term squeezing. Needs guardrails on NPA and churn rate.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80560" y="5943600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C9A84C"/>
                </a:solidFill>
              </a:rPr>
              <a:t>✓  RECOMMENDED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229600" y="1691640"/>
            <a:ext cx="3749039" cy="466344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8229600" y="1691640"/>
            <a:ext cx="3749039" cy="54864"/>
          </a:xfrm>
          <a:prstGeom prst="rect">
            <a:avLst/>
          </a:prstGeom>
          <a:solidFill>
            <a:srgbClr val="B0B0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8412480" y="1764792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Candidate 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12480" y="2075688"/>
            <a:ext cx="338328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</a:rPr>
              <a:t>Lending AUM Per
Eligible User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412480" y="2834640"/>
            <a:ext cx="3200400" cy="27432"/>
          </a:xfrm>
          <a:prstGeom prst="rect">
            <a:avLst/>
          </a:prstGeom>
          <a:solidFill>
            <a:srgbClr val="3EC9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8412480" y="2907792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3EC97A"/>
                </a:solidFill>
              </a:rPr>
              <a:t>Why it works: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12480" y="3218688"/>
            <a:ext cx="3383280" cy="1170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</a:rPr>
              <a:t>Directly tracks the highest-margin business. Metric CRED's investors care most about.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412480" y="4480560"/>
            <a:ext cx="3200400" cy="27432"/>
          </a:xfrm>
          <a:prstGeom prst="rect">
            <a:avLst/>
          </a:prstGeom>
          <a:solidFill>
            <a:srgbClr val="E53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8412480" y="4553712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E53E3E"/>
                </a:solidFill>
              </a:rPr>
              <a:t>Trade-off: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412480" y="4864608"/>
            <a:ext cx="3383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Too narrow — ignores 80%+ of users not using CRED Cash. Neglects the trust layer that makes lending work.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412480" y="5943600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B0B0B0"/>
                </a:solidFill>
              </a:rPr>
              <a:t>✗  Reject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65760" y="6400800"/>
            <a:ext cx="11430000" cy="38404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548640" y="6446520"/>
            <a:ext cx="1115568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9A84C"/>
                </a:solidFill>
              </a:rPr>
              <a:t>Supporting metrics laddering up to RPAU:  ① Monthly Bill GMV  (core health)   ② Lending AUM Growth  (monetisation depth)   ③ CRED Store GMV per Active User  (commerce engagement)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PM TAKEAWAYS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Lessons for product builders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</a:rPr>
              <a:t>PM Takeaways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1691640"/>
            <a:ext cx="5669280" cy="2176272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65760" y="1691640"/>
            <a:ext cx="64008" cy="217627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21792" y="1856232"/>
            <a:ext cx="5257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C9A84C"/>
                </a:solidFill>
              </a:rPr>
              <a:t>Constraint as strategy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1792" y="2350008"/>
            <a:ext cx="525780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B0B0B0"/>
                </a:solidFill>
              </a:rPr>
              <a:t>The 750+ CIBIL rule is a product decision, not just marketing. It sets the quality of every downstream feature — NPA rates, brand perception, ad CPMs. Constraints can be moats.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09360" y="1691640"/>
            <a:ext cx="5669280" cy="2176272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309360" y="1691640"/>
            <a:ext cx="64008" cy="217627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565392" y="1856232"/>
            <a:ext cx="5257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C9A84C"/>
                </a:solidFill>
              </a:rPr>
              <a:t>Nail the core loop first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65392" y="2350008"/>
            <a:ext cx="525780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B0B0B0"/>
                </a:solidFill>
              </a:rPr>
              <a:t>Bill payment → coins → store is a tight, validated loop. CRED earned the right to expand into lending and travel only after this worked. Premature expansion dilutes trust.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5760" y="4023360"/>
            <a:ext cx="5669280" cy="2176272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365760" y="4023360"/>
            <a:ext cx="64008" cy="217627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21792" y="4187952"/>
            <a:ext cx="5257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C9A84C"/>
                </a:solidFill>
              </a:rPr>
              <a:t>Monetisation follows trust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4681728"/>
            <a:ext cx="525780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B0B0B0"/>
                </a:solidFill>
              </a:rPr>
              <a:t>CRED didn't launch lending on day one. It waited until users trusted the brand enough to borrow from it. The sequencing of trust-building before monetisation is deliberate strategy.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09360" y="4023360"/>
            <a:ext cx="5669280" cy="2176272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309360" y="4023360"/>
            <a:ext cx="64008" cy="217627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565392" y="4187952"/>
            <a:ext cx="5257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C9A84C"/>
                </a:solidFill>
              </a:rPr>
              <a:t>Design is a product feature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65392" y="4681728"/>
            <a:ext cx="525780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B0B0B0"/>
                </a:solidFill>
              </a:rPr>
              <a:t>In a world of functional parity (everyone does bill payments), CRED's UI and brand voice are genuine retention drivers — not a vanity metric.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E0E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7315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784848"/>
            <a:ext cx="12188952" cy="7315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cred_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0" y="2286000"/>
            <a:ext cx="3291840" cy="12344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1520" y="2103120"/>
            <a:ext cx="82296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800" b="1" i="0">
                <a:solidFill>
                  <a:srgbClr val="FFFFFF"/>
                </a:solidFill>
              </a:rPr>
              <a:t>Shraddha Singh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218688"/>
            <a:ext cx="8229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 dirty="0">
                <a:solidFill>
                  <a:srgbClr val="C9A84C"/>
                </a:solidFill>
              </a:rPr>
              <a:t>Product Manager  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4005072"/>
            <a:ext cx="4114800" cy="36576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31520" y="4160520"/>
            <a:ext cx="5486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B0B0B0"/>
                </a:solidFill>
              </a:rPr>
              <a:t>shraddhasingh8968@gmail.com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4553712"/>
            <a:ext cx="6400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B0B0B0"/>
                </a:solidFill>
              </a:rPr>
              <a:t>linkedin.com/in/shraddha-singh-9149a4172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1520" y="5166360"/>
            <a:ext cx="7315200" cy="36576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31520" y="5303520"/>
            <a:ext cx="7315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606060"/>
                </a:solidFill>
              </a:rPr>
              <a:t>PM Portfolio  ·  CRED Product Teardown  ·  Feb 2026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WHAT IS CRED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</a:rPr>
              <a:t>What is CRED?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1600200"/>
            <a:ext cx="45720" cy="82296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77240" y="1600200"/>
            <a:ext cx="7772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C9A84C"/>
                </a:solidFill>
              </a:rPr>
              <a:t>Pay your credit card bills. Get rewarded. Be part of an exclusive club.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7240" y="2194560"/>
            <a:ext cx="731520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400" b="0">
                <a:solidFill>
                  <a:srgbClr val="FFFFFF"/>
                </a:solidFill>
              </a:rPr>
              <a:t>• Founded 2018 by Kunal Shah (FreeCharge)</a:t>
            </a:r>
          </a:p>
          <a:p>
            <a:pPr>
              <a:spcAft>
                <a:spcPts val="300"/>
              </a:spcAft>
            </a:pPr>
            <a:r>
              <a:rPr sz="1400" b="0">
                <a:solidFill>
                  <a:srgbClr val="FFFFFF"/>
                </a:solidFill>
              </a:rPr>
              <a:t>• Invite-only: only users with CIBIL 750+ can join</a:t>
            </a:r>
          </a:p>
          <a:p>
            <a:pPr>
              <a:spcAft>
                <a:spcPts val="300"/>
              </a:spcAft>
            </a:pPr>
            <a:r>
              <a:rPr sz="1400" b="0">
                <a:solidFill>
                  <a:srgbClr val="FFFFFF"/>
                </a:solidFill>
              </a:rPr>
              <a:t>• Core utility: aggregate all credit cards, pay bills in one tap</a:t>
            </a:r>
          </a:p>
          <a:p>
            <a:pPr>
              <a:spcAft>
                <a:spcPts val="300"/>
              </a:spcAft>
            </a:pPr>
            <a:r>
              <a:rPr sz="1400" b="0">
                <a:solidFill>
                  <a:srgbClr val="FFFFFF"/>
                </a:solidFill>
              </a:rPr>
              <a:t>• Reward layer: earn CRED coins for every rupee paid on time</a:t>
            </a:r>
          </a:p>
          <a:p>
            <a:pPr>
              <a:spcAft>
                <a:spcPts val="300"/>
              </a:spcAft>
            </a:pPr>
            <a:r>
              <a:rPr sz="1400" b="0">
                <a:solidFill>
                  <a:srgbClr val="FFFFFF"/>
                </a:solidFill>
              </a:rPr>
              <a:t>• Now expanding into lending, travel, investments, UPI &amp; vehicle management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8640" y="4919472"/>
            <a:ext cx="2743200" cy="84124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48640" y="4919472"/>
            <a:ext cx="2743200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13232" y="5010912"/>
            <a:ext cx="246888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C9A84C"/>
                </a:solidFill>
              </a:rPr>
              <a:t>13M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232" y="5431536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Monthly Active Users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429000" y="4919472"/>
            <a:ext cx="2743200" cy="84124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3429000" y="4919472"/>
            <a:ext cx="2743200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3593592" y="5010912"/>
            <a:ext cx="246888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C9A84C"/>
                </a:solidFill>
              </a:rPr>
              <a:t>₹2,473 Cr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93592" y="5431536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FY24 Revenue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09359" y="4919472"/>
            <a:ext cx="2743200" cy="84124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309359" y="4919472"/>
            <a:ext cx="2743200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473951" y="5010912"/>
            <a:ext cx="246888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C9A84C"/>
                </a:solidFill>
              </a:rPr>
              <a:t>750+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73951" y="5431536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Min. CIBIL to Join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189719" y="4919472"/>
            <a:ext cx="2743200" cy="84124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9189719" y="4919472"/>
            <a:ext cx="2743200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9354311" y="5010912"/>
            <a:ext cx="2468880" cy="402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C9A84C"/>
                </a:solidFill>
              </a:rPr>
              <a:t>₹19K Cr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354311" y="5431536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Lending AUM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48640" y="5897880"/>
            <a:ext cx="11064240" cy="804672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22960" y="5943600"/>
            <a:ext cx="1078992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1">
                <a:solidFill>
                  <a:srgbClr val="C9A84C"/>
                </a:solidFill>
              </a:rPr>
              <a:t>"The credit card bill was never the product.  The user was."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A08E03D4-B938-A1FF-C591-04630FB1C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135" y="1354342"/>
            <a:ext cx="5088257" cy="221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THE USER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Who CRED is built for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</a:rPr>
              <a:t>The Target User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1645920"/>
            <a:ext cx="5394960" cy="420624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65760" y="1645920"/>
            <a:ext cx="5394960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48640" y="1737360"/>
            <a:ext cx="5120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C9A84C"/>
                </a:solidFill>
              </a:rPr>
              <a:t>Persona — Aspirational Aryan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286000"/>
            <a:ext cx="50292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sz="1300" b="0">
                <a:solidFill>
                  <a:srgbClr val="FFFFFF"/>
                </a:solidFill>
              </a:rPr>
              <a:t>• Age: 26–40, urban professional</a:t>
            </a:r>
          </a:p>
          <a:p>
            <a:pPr>
              <a:spcAft>
                <a:spcPts val="300"/>
              </a:spcAft>
            </a:pPr>
            <a:r>
              <a:rPr sz="1300" b="0">
                <a:solidFill>
                  <a:srgbClr val="FFFFFF"/>
                </a:solidFill>
              </a:rPr>
              <a:t>• Income: ₹10L+ per annum</a:t>
            </a:r>
          </a:p>
          <a:p>
            <a:pPr>
              <a:spcAft>
                <a:spcPts val="300"/>
              </a:spcAft>
            </a:pPr>
            <a:r>
              <a:rPr sz="1300" b="0">
                <a:solidFill>
                  <a:srgbClr val="FFFFFF"/>
                </a:solidFill>
              </a:rPr>
              <a:t>• Owns 2–4 credit cards</a:t>
            </a:r>
          </a:p>
          <a:p>
            <a:pPr>
              <a:spcAft>
                <a:spcPts val="300"/>
              </a:spcAft>
            </a:pPr>
            <a:r>
              <a:rPr sz="1300" b="0">
                <a:solidFill>
                  <a:srgbClr val="FFFFFF"/>
                </a:solidFill>
              </a:rPr>
              <a:t>• Values exclusivity, design, and his time</a:t>
            </a:r>
          </a:p>
          <a:p>
            <a:pPr>
              <a:spcAft>
                <a:spcPts val="300"/>
              </a:spcAft>
            </a:pPr>
            <a:r>
              <a:rPr sz="1300" b="0">
                <a:solidFill>
                  <a:srgbClr val="FFFFFF"/>
                </a:solidFill>
              </a:rPr>
              <a:t>• Pays bills but gets zero back from his bank</a:t>
            </a:r>
          </a:p>
          <a:p>
            <a:pPr>
              <a:spcAft>
                <a:spcPts val="300"/>
              </a:spcAft>
            </a:pPr>
            <a:r>
              <a:rPr sz="1300" b="0">
                <a:solidFill>
                  <a:srgbClr val="FFFFFF"/>
                </a:solidFill>
              </a:rPr>
              <a:t>• Trusts brands that treat him as premium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35040" y="1645920"/>
            <a:ext cx="5760720" cy="420624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035040" y="1645920"/>
            <a:ext cx="5760720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217920" y="173736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C9A84C"/>
                </a:solidFill>
              </a:rPr>
              <a:t>Why this user = CRED's product asset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035040" y="2331720"/>
            <a:ext cx="5760720" cy="594360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217920" y="2404872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C9A84C"/>
                </a:solidFill>
              </a:rPr>
              <a:t>Low credit risk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69680" y="2441448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→ Safe to build a lending book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35040" y="2990087"/>
            <a:ext cx="5760720" cy="594360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217920" y="3063239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C9A84C"/>
                </a:solidFill>
              </a:rPr>
              <a:t>High purchasing power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69680" y="3099815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→ Valuable to brands &amp; advertisers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035040" y="3648455"/>
            <a:ext cx="5760720" cy="594360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217920" y="3721607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C9A84C"/>
                </a:solidFill>
              </a:rPr>
              <a:t>Multi-card holder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69680" y="3758183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→ Rich spend data across categories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035040" y="4306823"/>
            <a:ext cx="5760720" cy="594360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217920" y="4379975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C9A84C"/>
                </a:solidFill>
              </a:rPr>
              <a:t>Aspirational mindset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869680" y="4416551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</a:rPr>
              <a:t>→ Responds to status-driven design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035040" y="5029200"/>
            <a:ext cx="5760720" cy="804672"/>
          </a:xfrm>
          <a:prstGeom prst="rect">
            <a:avLst/>
          </a:prstGeom>
          <a:solidFill>
            <a:srgbClr val="252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6035040" y="5029200"/>
            <a:ext cx="73152" cy="80467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236208" y="5084064"/>
            <a:ext cx="5413248" cy="694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>
                <a:solidFill>
                  <a:srgbClr val="C9A84C"/>
                </a:solidFill>
              </a:rPr>
              <a:t>Result: CRED can underwrite, advertise to, and retain this cohort at a fraction of normal CAC. The 750+ filter is not a constraint — it is a product decision.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65760" y="5989320"/>
            <a:ext cx="11430000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365760" y="6080760"/>
            <a:ext cx="11430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0" i="1">
                <a:solidFill>
                  <a:srgbClr val="B0B0B0"/>
                </a:solidFill>
              </a:rPr>
              <a:t>CRED didn't just pick a demographic. It picked a data asset.</a:t>
            </a:r>
          </a:p>
        </p:txBody>
      </p:sp>
      <p:pic>
        <p:nvPicPr>
          <p:cNvPr id="1032" name="Picture 8" descr="User profile icon design, User profile avatar, gold color style 57791676  Vector Art at Vecteezy">
            <a:extLst>
              <a:ext uri="{FF2B5EF4-FFF2-40B4-BE49-F238E27FC236}">
                <a16:creationId xmlns:a16="http://schemas.microsoft.com/office/drawing/2014/main" id="{7E2A4806-A2DC-402E-4A63-401688633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8469" y1="24286" x2="51939" y2="19898"/>
                        <a14:foregroundMark x1="51939" y1="19898" x2="58469" y2="22347"/>
                        <a14:foregroundMark x1="58469" y1="22347" x2="63265" y2="27449"/>
                        <a14:foregroundMark x1="63265" y1="27449" x2="65816" y2="34082"/>
                        <a14:foregroundMark x1="65816" y1="34082" x2="64184" y2="42143"/>
                        <a14:foregroundMark x1="64184" y1="42143" x2="59388" y2="48469"/>
                        <a14:foregroundMark x1="59388" y1="48469" x2="52449" y2="51327"/>
                        <a14:foregroundMark x1="52449" y1="51327" x2="45408" y2="51122"/>
                        <a14:foregroundMark x1="45408" y1="51122" x2="39490" y2="46939"/>
                        <a14:foregroundMark x1="39490" y1="46939" x2="33878" y2="33878"/>
                        <a14:foregroundMark x1="33878" y1="33878" x2="36327" y2="26939"/>
                        <a14:foregroundMark x1="36327" y1="26939" x2="39388" y2="24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353" y="2953512"/>
            <a:ext cx="3090671" cy="3090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CORE PROBLEM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The insight behind CRED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</a:rPr>
              <a:t>The Problem CRED Solves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737360"/>
            <a:ext cx="3749039" cy="36576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11480" y="1737360"/>
            <a:ext cx="3749039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94360" y="1847088"/>
            <a:ext cx="640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C9A84C"/>
                </a:solidFill>
              </a:rPr>
              <a:t>01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77440"/>
            <a:ext cx="3383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Bill payment is boring &amp; unrewarded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4360" y="3291840"/>
            <a:ext cx="3291840" cy="27432"/>
          </a:xfrm>
          <a:prstGeom prst="rect">
            <a:avLst/>
          </a:prstGeom>
          <a:solidFill>
            <a:srgbClr val="B0B0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94360" y="3429000"/>
            <a:ext cx="33832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B0B0B0"/>
                </a:solidFill>
              </a:rPr>
              <a:t>Banks give nothing back for on-time payments — a 2/10 experience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4360" y="5047488"/>
            <a:ext cx="3291840" cy="237744"/>
          </a:xfrm>
          <a:prstGeom prst="rect">
            <a:avLst/>
          </a:prstGeom>
          <a:solidFill>
            <a:srgbClr val="2A24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85800" y="5065776"/>
            <a:ext cx="31546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9A84C"/>
                </a:solidFill>
              </a:rPr>
              <a:t>→ Bill-pay disruption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343400" y="1737360"/>
            <a:ext cx="3749039" cy="36576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343400" y="1737360"/>
            <a:ext cx="3749039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526280" y="1847088"/>
            <a:ext cx="640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C9A84C"/>
                </a:solidFill>
              </a:rPr>
              <a:t>02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26280" y="2377440"/>
            <a:ext cx="3383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Premium buyers are expensive to reach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26280" y="3291840"/>
            <a:ext cx="3291840" cy="27432"/>
          </a:xfrm>
          <a:prstGeom prst="rect">
            <a:avLst/>
          </a:prstGeom>
          <a:solidFill>
            <a:srgbClr val="B0B0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4526280" y="3429000"/>
            <a:ext cx="33832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B0B0B0"/>
                </a:solidFill>
              </a:rPr>
              <a:t>Brands can't efficiently target creditworthy, high-income users at scale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526280" y="5047488"/>
            <a:ext cx="3291840" cy="237744"/>
          </a:xfrm>
          <a:prstGeom prst="rect">
            <a:avLst/>
          </a:prstGeom>
          <a:solidFill>
            <a:srgbClr val="2A24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617720" y="5065776"/>
            <a:ext cx="31546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9A84C"/>
                </a:solidFill>
              </a:rPr>
              <a:t>→ Premium ad market ($B+ TAM)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275319" y="1737360"/>
            <a:ext cx="3749039" cy="36576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8275319" y="1737360"/>
            <a:ext cx="3749039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458199" y="1847088"/>
            <a:ext cx="6400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C9A84C"/>
                </a:solidFill>
              </a:rPr>
              <a:t>03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58199" y="2377440"/>
            <a:ext cx="3383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Good credit behaviour is unrecognised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458199" y="3291840"/>
            <a:ext cx="3291840" cy="27432"/>
          </a:xfrm>
          <a:prstGeom prst="rect">
            <a:avLst/>
          </a:prstGeom>
          <a:solidFill>
            <a:srgbClr val="B0B0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458199" y="3429000"/>
            <a:ext cx="33832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B0B0B0"/>
                </a:solidFill>
              </a:rPr>
              <a:t>No social or economic reward for financial discipline in India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458199" y="5047488"/>
            <a:ext cx="3291840" cy="237744"/>
          </a:xfrm>
          <a:prstGeom prst="rect">
            <a:avLst/>
          </a:prstGeom>
          <a:solidFill>
            <a:srgbClr val="2A24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549640" y="5065776"/>
            <a:ext cx="31546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9A84C"/>
                </a:solidFill>
              </a:rPr>
              <a:t>→ Credit culture reform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65760" y="5577840"/>
            <a:ext cx="11430000" cy="914400"/>
          </a:xfrm>
          <a:prstGeom prst="rect">
            <a:avLst/>
          </a:prstGeom>
          <a:solidFill>
            <a:srgbClr val="1E160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365760" y="5577840"/>
            <a:ext cx="54864" cy="9144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594360" y="5669280"/>
            <a:ext cx="10972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C9A84C"/>
                </a:solidFill>
              </a:rPr>
              <a:t>Delta 4 Theory (Kunal Shah): users switch only when new experience is 4× better. Bank netbanking = 2/10.  CRED = 6/10.  The switch happens.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010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88952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6812280"/>
            <a:ext cx="12188952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25603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200" b="1" i="0">
                <a:solidFill>
                  <a:srgbClr val="FFFFFF"/>
                </a:solidFill>
              </a:rPr>
              <a:t>The Product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84048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C9A84C"/>
                </a:solidFill>
              </a:rPr>
              <a:t>Evolution · Features · App UI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CRED  ·  Product Teardown  ·  Shraddha Singh  ·  Feb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PRODUCT EVOLUTION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From bill payment to financial super-app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</a:rPr>
              <a:t>How the Product Evolved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2587752"/>
            <a:ext cx="11155680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216152" y="2514600"/>
            <a:ext cx="274320" cy="274320"/>
          </a:xfrm>
          <a:prstGeom prst="ellipse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02920" y="150876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C9A84C"/>
                </a:solidFill>
              </a:rPr>
              <a:t>2018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1920239"/>
            <a:ext cx="1828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B0B0B0"/>
                </a:solidFill>
              </a:rPr>
              <a:t>Launch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2926080"/>
            <a:ext cx="1463040" cy="15544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85800" y="2971800"/>
            <a:ext cx="141732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 dirty="0">
                <a:solidFill>
                  <a:srgbClr val="FFFFFF"/>
                </a:solidFill>
              </a:rPr>
              <a:t>Credit card
bill payment
+ CRED Coins</a:t>
            </a:r>
          </a:p>
        </p:txBody>
      </p:sp>
      <p:sp>
        <p:nvSpPr>
          <p:cNvPr id="14" name="Oval 13"/>
          <p:cNvSpPr/>
          <p:nvPr/>
        </p:nvSpPr>
        <p:spPr>
          <a:xfrm>
            <a:off x="3090672" y="2514600"/>
            <a:ext cx="274320" cy="274320"/>
          </a:xfrm>
          <a:prstGeom prst="ellipse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2377440" y="150876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C9A84C"/>
                </a:solidFill>
              </a:rPr>
              <a:t>2019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77440" y="1920239"/>
            <a:ext cx="1828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B0B0B0"/>
                </a:solidFill>
              </a:rPr>
              <a:t>Rewards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514600" y="2926080"/>
            <a:ext cx="1463040" cy="15544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2560320" y="2971800"/>
            <a:ext cx="141732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</a:rPr>
              <a:t>CRED Store:
coins → brand
offers</a:t>
            </a:r>
          </a:p>
        </p:txBody>
      </p:sp>
      <p:sp>
        <p:nvSpPr>
          <p:cNvPr id="19" name="Oval 18"/>
          <p:cNvSpPr/>
          <p:nvPr/>
        </p:nvSpPr>
        <p:spPr>
          <a:xfrm>
            <a:off x="4965192" y="2514600"/>
            <a:ext cx="274320" cy="274320"/>
          </a:xfrm>
          <a:prstGeom prst="ellipse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251960" y="150876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C9A84C"/>
                </a:solidFill>
              </a:rPr>
              <a:t>2020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51960" y="1920239"/>
            <a:ext cx="1828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B0B0B0"/>
                </a:solidFill>
              </a:rPr>
              <a:t>Lending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389120" y="2926080"/>
            <a:ext cx="1463040" cy="15544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434840" y="2971800"/>
            <a:ext cx="141732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</a:rPr>
              <a:t>CRED Cash
(credit line)
+ CRED Stash</a:t>
            </a:r>
          </a:p>
        </p:txBody>
      </p:sp>
      <p:sp>
        <p:nvSpPr>
          <p:cNvPr id="24" name="Oval 23"/>
          <p:cNvSpPr/>
          <p:nvPr/>
        </p:nvSpPr>
        <p:spPr>
          <a:xfrm>
            <a:off x="6839712" y="2514600"/>
            <a:ext cx="274320" cy="274320"/>
          </a:xfrm>
          <a:prstGeom prst="ellipse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126480" y="150876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 dirty="0">
                <a:solidFill>
                  <a:srgbClr val="C9A84C"/>
                </a:solidFill>
              </a:rPr>
              <a:t>2021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26480" y="1920239"/>
            <a:ext cx="1828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B0B0B0"/>
                </a:solidFill>
              </a:rPr>
              <a:t>Expansion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263640" y="2926080"/>
            <a:ext cx="1463040" cy="15544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309360" y="2971800"/>
            <a:ext cx="141732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 dirty="0">
                <a:solidFill>
                  <a:srgbClr val="FFFFFF"/>
                </a:solidFill>
              </a:rPr>
              <a:t>Travel · </a:t>
            </a:r>
            <a:r>
              <a:rPr sz="1000" b="0" i="0" dirty="0" err="1">
                <a:solidFill>
                  <a:srgbClr val="FFFFFF"/>
                </a:solidFill>
              </a:rPr>
              <a:t>RentPay</a:t>
            </a:r>
            <a:r>
              <a:rPr sz="1000" b="0" i="0" dirty="0">
                <a:solidFill>
                  <a:srgbClr val="FFFFFF"/>
                </a:solidFill>
              </a:rPr>
              <a:t>
Mint (FD)</a:t>
            </a:r>
          </a:p>
        </p:txBody>
      </p:sp>
      <p:sp>
        <p:nvSpPr>
          <p:cNvPr id="29" name="Oval 28"/>
          <p:cNvSpPr/>
          <p:nvPr/>
        </p:nvSpPr>
        <p:spPr>
          <a:xfrm>
            <a:off x="8714232" y="2514600"/>
            <a:ext cx="274320" cy="274320"/>
          </a:xfrm>
          <a:prstGeom prst="ellipse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8001000" y="150876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C9A84C"/>
                </a:solidFill>
              </a:rPr>
              <a:t>2022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001000" y="1920239"/>
            <a:ext cx="1828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B0B0B0"/>
                </a:solidFill>
              </a:rPr>
              <a:t>Payments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138160" y="2926080"/>
            <a:ext cx="1463040" cy="15544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8183879" y="2971800"/>
            <a:ext cx="141732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</a:rPr>
              <a:t>CRED Pay (UPI)
+ Flash (BNPL)</a:t>
            </a:r>
          </a:p>
        </p:txBody>
      </p:sp>
      <p:sp>
        <p:nvSpPr>
          <p:cNvPr id="34" name="Oval 33"/>
          <p:cNvSpPr/>
          <p:nvPr/>
        </p:nvSpPr>
        <p:spPr>
          <a:xfrm>
            <a:off x="10588752" y="2514600"/>
            <a:ext cx="274320" cy="274320"/>
          </a:xfrm>
          <a:prstGeom prst="ellipse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9875520" y="1508760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C9A84C"/>
                </a:solidFill>
              </a:rPr>
              <a:t>2023–24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0012680" y="2926080"/>
            <a:ext cx="1463040" cy="155448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6" name="TextBox 35"/>
          <p:cNvSpPr txBox="1"/>
          <p:nvPr/>
        </p:nvSpPr>
        <p:spPr>
          <a:xfrm>
            <a:off x="9875520" y="1920239"/>
            <a:ext cx="1828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 i="0">
                <a:solidFill>
                  <a:srgbClr val="B0B0B0"/>
                </a:solidFill>
              </a:rPr>
              <a:t>Super-app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58400" y="2971800"/>
            <a:ext cx="14173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FFFFFF"/>
                </a:solidFill>
              </a:rPr>
              <a:t>Garage · Money
(vehicles, unified
finance)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65760" y="4663440"/>
            <a:ext cx="11430000" cy="914400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39"/>
          <p:cNvSpPr/>
          <p:nvPr/>
        </p:nvSpPr>
        <p:spPr>
          <a:xfrm>
            <a:off x="365760" y="4663440"/>
            <a:ext cx="54864" cy="91440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566928" y="4736592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C9A84C"/>
                </a:solidFill>
              </a:rPr>
              <a:t>THE PATTERN: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66928" y="5074920"/>
            <a:ext cx="110642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Each feature either (a) deepens engagement with the existing user base, or (b) monetises their trust in a new category.  CRED is not chasing new users — it is extracting more value from the same premium cohort.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65760" y="5687568"/>
            <a:ext cx="3749039" cy="640080"/>
          </a:xfrm>
          <a:prstGeom prst="rect">
            <a:avLst/>
          </a:prstGeom>
          <a:solidFill>
            <a:srgbClr val="1E1A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ectangle 43"/>
          <p:cNvSpPr/>
          <p:nvPr/>
        </p:nvSpPr>
        <p:spPr>
          <a:xfrm>
            <a:off x="365760" y="5687568"/>
            <a:ext cx="3749039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548640" y="57607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9A84C"/>
                </a:solidFill>
              </a:rPr>
              <a:t>2018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554480" y="5760720"/>
            <a:ext cx="2423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Entry barrier established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297680" y="5687568"/>
            <a:ext cx="3749039" cy="640080"/>
          </a:xfrm>
          <a:prstGeom prst="rect">
            <a:avLst/>
          </a:prstGeom>
          <a:solidFill>
            <a:srgbClr val="1E1A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Rectangle 47"/>
          <p:cNvSpPr/>
          <p:nvPr/>
        </p:nvSpPr>
        <p:spPr>
          <a:xfrm>
            <a:off x="4297680" y="5687568"/>
            <a:ext cx="3749039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4480560" y="57607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9A84C"/>
                </a:solidFill>
              </a:rPr>
              <a:t>2020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486400" y="5760720"/>
            <a:ext cx="2423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Lending arm launched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229600" y="5687568"/>
            <a:ext cx="3749039" cy="640080"/>
          </a:xfrm>
          <a:prstGeom prst="rect">
            <a:avLst/>
          </a:prstGeom>
          <a:solidFill>
            <a:srgbClr val="1E1A0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ectangle 51"/>
          <p:cNvSpPr/>
          <p:nvPr/>
        </p:nvSpPr>
        <p:spPr>
          <a:xfrm>
            <a:off x="8229600" y="5687568"/>
            <a:ext cx="3749039" cy="4572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8412480" y="57607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C9A84C"/>
                </a:solidFill>
              </a:rPr>
              <a:t>2024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418320" y="5760720"/>
            <a:ext cx="24231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FFFFFF"/>
                </a:solidFill>
              </a:rPr>
              <a:t>First EBITDA-positive quarter</a:t>
            </a:r>
          </a:p>
        </p:txBody>
      </p:sp>
      <p:pic>
        <p:nvPicPr>
          <p:cNvPr id="56" name="Graphic 55" descr="Coins with solid fill">
            <a:extLst>
              <a:ext uri="{FF2B5EF4-FFF2-40B4-BE49-F238E27FC236}">
                <a16:creationId xmlns:a16="http://schemas.microsoft.com/office/drawing/2014/main" id="{F30524DD-744C-D800-C458-227C59840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234" y="3672551"/>
            <a:ext cx="683329" cy="683329"/>
          </a:xfrm>
          <a:prstGeom prst="rect">
            <a:avLst/>
          </a:prstGeom>
        </p:spPr>
      </p:pic>
      <p:pic>
        <p:nvPicPr>
          <p:cNvPr id="58" name="Graphic 57" descr="Aeroplane with solid fill">
            <a:extLst>
              <a:ext uri="{FF2B5EF4-FFF2-40B4-BE49-F238E27FC236}">
                <a16:creationId xmlns:a16="http://schemas.microsoft.com/office/drawing/2014/main" id="{10ED0884-5D34-F4B2-456E-34BBA330EB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4544" y="6688802"/>
            <a:ext cx="101996" cy="101996"/>
          </a:xfrm>
          <a:prstGeom prst="rect">
            <a:avLst/>
          </a:prstGeom>
        </p:spPr>
      </p:pic>
      <p:pic>
        <p:nvPicPr>
          <p:cNvPr id="62" name="Graphic 61" descr="Money with solid fill">
            <a:extLst>
              <a:ext uri="{FF2B5EF4-FFF2-40B4-BE49-F238E27FC236}">
                <a16:creationId xmlns:a16="http://schemas.microsoft.com/office/drawing/2014/main" id="{9F54478B-11B8-9EE9-A30B-627686D3AB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37563" y="3563872"/>
            <a:ext cx="645631" cy="645631"/>
          </a:xfrm>
          <a:prstGeom prst="rect">
            <a:avLst/>
          </a:prstGeom>
        </p:spPr>
      </p:pic>
      <p:pic>
        <p:nvPicPr>
          <p:cNvPr id="4100" name="Picture 4" descr="Upi logo - Free Icon PNG, SVG">
            <a:extLst>
              <a:ext uri="{FF2B5EF4-FFF2-40B4-BE49-F238E27FC236}">
                <a16:creationId xmlns:a16="http://schemas.microsoft.com/office/drawing/2014/main" id="{3FD0D777-9B49-BF16-63A4-ECBD006482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" t="19906" r="21382" b="24125"/>
          <a:stretch>
            <a:fillRect/>
          </a:stretch>
        </p:blipFill>
        <p:spPr bwMode="auto">
          <a:xfrm>
            <a:off x="8443153" y="3971647"/>
            <a:ext cx="816478" cy="320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UPI Logo - Photo #1 - Crush Logo">
            <a:extLst>
              <a:ext uri="{FF2B5EF4-FFF2-40B4-BE49-F238E27FC236}">
                <a16:creationId xmlns:a16="http://schemas.microsoft.com/office/drawing/2014/main" id="{5D0A46E2-4CCE-6D9F-EF08-DE0AEA1654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6" t="-550" r="29524" b="42601"/>
          <a:stretch>
            <a:fillRect/>
          </a:stretch>
        </p:blipFill>
        <p:spPr bwMode="auto">
          <a:xfrm>
            <a:off x="8703030" y="3483368"/>
            <a:ext cx="285522" cy="370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rand - Free brands and logotypes icons">
            <a:extLst>
              <a:ext uri="{FF2B5EF4-FFF2-40B4-BE49-F238E27FC236}">
                <a16:creationId xmlns:a16="http://schemas.microsoft.com/office/drawing/2014/main" id="{E6A3B275-931B-A32A-F89F-4A44E53AB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194" y="3563873"/>
            <a:ext cx="746694" cy="74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" name="Graphic 4095" descr="Aeroplane with solid fill">
            <a:extLst>
              <a:ext uri="{FF2B5EF4-FFF2-40B4-BE49-F238E27FC236}">
                <a16:creationId xmlns:a16="http://schemas.microsoft.com/office/drawing/2014/main" id="{C32FF14E-7FDC-5274-18A1-609D62971F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7718" y="3518902"/>
            <a:ext cx="797816" cy="797816"/>
          </a:xfrm>
          <a:prstGeom prst="rect">
            <a:avLst/>
          </a:prstGeom>
        </p:spPr>
      </p:pic>
      <p:pic>
        <p:nvPicPr>
          <p:cNvPr id="4110" name="Picture 14" descr="Credit Card Line Icon, Card, Check, Credit PNG and Vector ...">
            <a:extLst>
              <a:ext uri="{FF2B5EF4-FFF2-40B4-BE49-F238E27FC236}">
                <a16:creationId xmlns:a16="http://schemas.microsoft.com/office/drawing/2014/main" id="{56494656-577D-6586-C056-699FFB5FA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100000"/>
                    </a14:imgEffect>
                    <a14:imgEffect>
                      <a14:colorTemperature colorTemp="11500"/>
                    </a14:imgEffect>
                    <a14:imgEffect>
                      <a14:saturation sat="239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897" y="3500653"/>
            <a:ext cx="896112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FEATURE ANALYSIS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What each feature does and where it struggles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</a:rPr>
              <a:t>Feature Analysis</a:t>
            </a:r>
          </a:p>
        </p:txBody>
      </p:sp>
      <p:sp>
        <p:nvSpPr>
          <p:cNvPr id="8" name="Rectangle 7"/>
          <p:cNvSpPr/>
          <p:nvPr/>
        </p:nvSpPr>
        <p:spPr>
          <a:xfrm>
            <a:off x="320040" y="1691640"/>
            <a:ext cx="11521440" cy="347472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20040" y="1728216"/>
            <a:ext cx="19202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</a:rPr>
              <a:t>Feature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31720" y="1728216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</a:rPr>
              <a:t>Signal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11880" y="1728216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</a:rPr>
              <a:t>What Works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60920" y="1728216"/>
            <a:ext cx="374903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1A1A1A"/>
                </a:solidFill>
              </a:rPr>
              <a:t>Risk / Gap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0040" y="2075688"/>
            <a:ext cx="11521440" cy="65836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320040" y="214884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Bill Payment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31720" y="2148840"/>
            <a:ext cx="1554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EC97A"/>
                </a:solidFill>
              </a:rPr>
              <a:t>✅ Strong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11880" y="214884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</a:rPr>
              <a:t>Solves real pain. Builds monthly habit. Gateway product.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60920" y="2148840"/>
            <a:ext cx="3749039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Now commoditised — GPay/PhonePe offer the same utility.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0040" y="2752344"/>
            <a:ext cx="11521440" cy="658368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320040" y="2825496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CRED Coins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31720" y="2825496"/>
            <a:ext cx="1554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✅⚠️ Mixed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11880" y="2825496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</a:rPr>
              <a:t>Creates Pavlovian loop; drives retention and repeat opens.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60920" y="2825496"/>
            <a:ext cx="3749039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Coin devaluation erodes trust with power users.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20040" y="3429000"/>
            <a:ext cx="11521440" cy="65836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320040" y="3502152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CRED Store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31720" y="3502152"/>
            <a:ext cx="1554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EC97A"/>
                </a:solidFill>
              </a:rPr>
              <a:t>✅ Strong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11880" y="3502152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</a:rPr>
              <a:t>Brands pay premium CPMs to reach high-converting users.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60920" y="3502152"/>
            <a:ext cx="3749039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Store has become noisy; curation quality has dropped.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20040" y="4105656"/>
            <a:ext cx="11521440" cy="658368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320040" y="4178808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CRED Cash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331720" y="4178808"/>
            <a:ext cx="1554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EC97A"/>
                </a:solidFill>
              </a:rPr>
              <a:t>✅ Strong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611880" y="4178808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</a:rPr>
              <a:t>Low-risk lending (750+ CIBIL), high margins, zero extra CAC.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60920" y="4178808"/>
            <a:ext cx="3749039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RBI BNPL crackdown forced product restructuring 2022.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20040" y="4782312"/>
            <a:ext cx="11521440" cy="658368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320040" y="4855464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CRED Garage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331720" y="4855464"/>
            <a:ext cx="1554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3EC97A"/>
                </a:solidFill>
              </a:rPr>
              <a:t>✅ Underrated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611880" y="4855464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</a:rPr>
              <a:t>Vehicle data → insurance upsell → recurring revenue.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360920" y="4855464"/>
            <a:ext cx="3749039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Low awareness; undermarketed relative to its potential.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20040" y="5458968"/>
            <a:ext cx="11521440" cy="658368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320040" y="5532120"/>
            <a:ext cx="19202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FFFFF"/>
                </a:solidFill>
              </a:rPr>
              <a:t>CRED Travel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331720" y="5532120"/>
            <a:ext cx="1554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⚠️ Weak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611880" y="55321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</a:rPr>
              <a:t>Coin redemption play keeps users on platform.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60920" y="5532120"/>
            <a:ext cx="3749039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B0B0B0"/>
                </a:solidFill>
              </a:rPr>
              <a:t>No sustainable edge vs MMT/Ixigo/Goibibo.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20040" y="6199632"/>
            <a:ext cx="11521440" cy="530352"/>
          </a:xfrm>
          <a:prstGeom prst="rect">
            <a:avLst/>
          </a:prstGeom>
          <a:solidFill>
            <a:srgbClr val="1E1E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ectangle 43"/>
          <p:cNvSpPr/>
          <p:nvPr/>
        </p:nvSpPr>
        <p:spPr>
          <a:xfrm>
            <a:off x="502920" y="6227064"/>
            <a:ext cx="54864" cy="475488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640080" y="6245352"/>
            <a:ext cx="1463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9A84C"/>
                </a:solidFill>
              </a:rPr>
              <a:t>Core revenue drivers: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0080" y="6483096"/>
            <a:ext cx="35661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</a:rPr>
              <a:t>Bill Pay + Lending + Store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343400" y="6227064"/>
            <a:ext cx="54864" cy="475488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4480560" y="6245352"/>
            <a:ext cx="1463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9A84C"/>
                </a:solidFill>
              </a:rPr>
              <a:t>Biggest risk: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480560" y="6483096"/>
            <a:ext cx="35661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</a:rPr>
              <a:t>Coins devaluation → trust erosion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183880" y="6227064"/>
            <a:ext cx="54864" cy="475488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TextBox 50"/>
          <p:cNvSpPr txBox="1"/>
          <p:nvPr/>
        </p:nvSpPr>
        <p:spPr>
          <a:xfrm>
            <a:off x="8321040" y="6245352"/>
            <a:ext cx="14630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9A84C"/>
                </a:solidFill>
              </a:rPr>
              <a:t>Hidden gem: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321040" y="6483096"/>
            <a:ext cx="356616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FFFFF"/>
                </a:solidFill>
              </a:rPr>
              <a:t>CRED Garage — insurance upsell flywheel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212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88952" cy="54864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48640" y="164592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C9A84C"/>
                </a:solidFill>
              </a:rPr>
              <a:t>APP UI SHOWCASE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38912"/>
            <a:ext cx="109728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B0B0B0"/>
                </a:solidFill>
              </a:rPr>
              <a:t>Key screens — Bills · Lending · Garage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8229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FFFFFF"/>
                </a:solidFill>
              </a:rPr>
              <a:t>App UI — Key Screens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4919472"/>
            <a:ext cx="2743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C9A84C"/>
                </a:solidFill>
              </a:rPr>
              <a:t>My Bills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5285232"/>
            <a:ext cx="2743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B0B0B0"/>
                </a:solidFill>
              </a:rPr>
              <a:t>Monthly bill aggregation
and one-tap payment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54084" y="4919472"/>
            <a:ext cx="27432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 dirty="0">
                <a:solidFill>
                  <a:srgbClr val="C9A84C"/>
                </a:solidFill>
              </a:rPr>
              <a:t>CRED</a:t>
            </a:r>
            <a:r>
              <a:rPr lang="en-US" sz="1300" b="1" i="0" dirty="0">
                <a:solidFill>
                  <a:srgbClr val="C9A84C"/>
                </a:solidFill>
              </a:rPr>
              <a:t> Rewards</a:t>
            </a:r>
            <a:endParaRPr sz="1300" b="1" i="0" dirty="0">
              <a:solidFill>
                <a:srgbClr val="C9A84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37162" y="5285232"/>
            <a:ext cx="35601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100" dirty="0">
                <a:solidFill>
                  <a:schemeClr val="bg1">
                    <a:lumMod val="85000"/>
                  </a:schemeClr>
                </a:solidFill>
              </a:rPr>
              <a:t>Rewards timely credit card bill payments with "CRED coins," cashback, and exclusive brand offers.</a:t>
            </a:r>
            <a:endParaRPr sz="1100" b="0" i="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80165" y="4919472"/>
            <a:ext cx="27432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C9A84C"/>
                </a:solidFill>
              </a:rPr>
              <a:t>CRED Garage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80165" y="5285232"/>
            <a:ext cx="2743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>
                <a:solidFill>
                  <a:srgbClr val="B0B0B0"/>
                </a:solidFill>
              </a:rPr>
              <a:t>Vehicle management,
</a:t>
            </a:r>
            <a:r>
              <a:rPr sz="1100" b="0" i="0" dirty="0" err="1">
                <a:solidFill>
                  <a:srgbClr val="B0B0B0"/>
                </a:solidFill>
              </a:rPr>
              <a:t>FASTag</a:t>
            </a:r>
            <a:r>
              <a:rPr sz="1100" b="0" i="0" dirty="0">
                <a:solidFill>
                  <a:srgbClr val="B0B0B0"/>
                </a:solidFill>
              </a:rPr>
              <a:t> &amp; insurance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5897880"/>
            <a:ext cx="11430000" cy="77724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365760" y="5897880"/>
            <a:ext cx="54864" cy="777240"/>
          </a:xfrm>
          <a:prstGeom prst="rect">
            <a:avLst/>
          </a:prstGeom>
          <a:solidFill>
            <a:srgbClr val="C9A84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48640" y="5961888"/>
            <a:ext cx="1106424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1" dirty="0">
                <a:solidFill>
                  <a:srgbClr val="B0B0B0"/>
                </a:solidFill>
              </a:rPr>
              <a:t>PM note:  Bills screen is clean and high-trust — solves real pain in one tap.  CRED Cash converts well because the pre-approved limit is shown upfront (no application anxiety).  Garage is the most undervalued screen — vehicle data compounds into insurance upsell.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06BBCEA-9D98-A87E-8FAD-F2FF230AF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3963" y="303205"/>
            <a:ext cx="2290515" cy="248426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D664B83-94BF-924A-923C-7E82D0952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626" y="2765577"/>
            <a:ext cx="1783918" cy="214994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6FB1E72-AA27-81BC-9756-1BA062C6A7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9112" y="2718999"/>
            <a:ext cx="1783917" cy="215141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29CE171-B9D0-D615-64EC-D0215A0FB8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1289" y="1572769"/>
            <a:ext cx="4280295" cy="306186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FA04026-FFC5-A09F-AD5E-F535687084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002" y="1478322"/>
            <a:ext cx="1701403" cy="34554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3169</Words>
  <Application>Microsoft Macintosh PowerPoint</Application>
  <PresentationFormat>Custom</PresentationFormat>
  <Paragraphs>486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Kumar, Utkarsh</cp:lastModifiedBy>
  <cp:revision>4</cp:revision>
  <dcterms:created xsi:type="dcterms:W3CDTF">2013-01-27T09:14:16Z</dcterms:created>
  <dcterms:modified xsi:type="dcterms:W3CDTF">2026-02-23T16:53:55Z</dcterms:modified>
  <cp:category/>
</cp:coreProperties>
</file>