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Lst>
  <p:sldSz cx="12188952"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slide" Target="slides/slide3.xml"/><Relationship Id="rId10" Type="http://schemas.openxmlformats.org/officeDocument/2006/relationships/slide" Target="slides/slide4.xml"/><Relationship Id="rId11" Type="http://schemas.openxmlformats.org/officeDocument/2006/relationships/slide" Target="slides/slide5.xml"/><Relationship Id="rId12" Type="http://schemas.openxmlformats.org/officeDocument/2006/relationships/slide" Target="slides/slide6.xml"/><Relationship Id="rId13" Type="http://schemas.openxmlformats.org/officeDocument/2006/relationships/slide" Target="slides/slide7.xml"/><Relationship Id="rId14" Type="http://schemas.openxmlformats.org/officeDocument/2006/relationships/slide" Target="slides/slide8.xml"/><Relationship Id="rId15" Type="http://schemas.openxmlformats.org/officeDocument/2006/relationships/slide" Target="slides/slide9.xml"/><Relationship Id="rId16" Type="http://schemas.openxmlformats.org/officeDocument/2006/relationships/slide" Target="slides/slide10.xml"/><Relationship Id="rId17" Type="http://schemas.openxmlformats.org/officeDocument/2006/relationships/slide" Target="slides/slide11.xml"/><Relationship Id="rId18" Type="http://schemas.openxmlformats.org/officeDocument/2006/relationships/slide" Target="slides/slide12.xml"/><Relationship Id="rId19" Type="http://schemas.openxmlformats.org/officeDocument/2006/relationships/slide" Target="slides/slide13.xml"/><Relationship Id="rId20" Type="http://schemas.openxmlformats.org/officeDocument/2006/relationships/slide" Target="slides/slide14.xml"/><Relationship Id="rId21" Type="http://schemas.openxmlformats.org/officeDocument/2006/relationships/slide" Target="slides/slide15.xml"/><Relationship Id="rId22" Type="http://schemas.openxmlformats.org/officeDocument/2006/relationships/slide" Target="slides/slide16.xml"/><Relationship Id="rId23" Type="http://schemas.openxmlformats.org/officeDocument/2006/relationships/slide" Target="slides/slide17.xml"/><Relationship Id="rId24" Type="http://schemas.openxmlformats.org/officeDocument/2006/relationships/slide" Target="slides/slide18.xml"/><Relationship Id="rId25" Type="http://schemas.openxmlformats.org/officeDocument/2006/relationships/slide" Target="slides/slide19.xml"/><Relationship Id="rId26" Type="http://schemas.openxmlformats.org/officeDocument/2006/relationships/slide" Target="slides/slide20.xml"/><Relationship Id="rId27" Type="http://schemas.openxmlformats.org/officeDocument/2006/relationships/slide" Target="slides/slide2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png"/><Relationship Id="rId3" Type="http://schemas.openxmlformats.org/officeDocument/2006/relationships/image" Target="../media/image6.png"/><Relationship Id="rId4" Type="http://schemas.openxmlformats.org/officeDocument/2006/relationships/image" Target="../media/image7.png"/><Relationship Id="rId5" Type="http://schemas.openxmlformats.org/officeDocument/2006/relationships/image" Target="../media/image8.png"/><Relationship Id="rId6" Type="http://schemas.openxmlformats.org/officeDocument/2006/relationships/image" Target="../media/image9.png"/><Relationship Id="rId7" Type="http://schemas.openxmlformats.org/officeDocument/2006/relationships/image" Target="../media/image10.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88952" cy="6858000"/>
          </a:xfrm>
          <a:prstGeom prst="rect">
            <a:avLst/>
          </a:prstGeom>
          <a:solidFill>
            <a:srgbClr val="000C2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88952" cy="64008"/>
          </a:xfrm>
          <a:prstGeom prst="rect">
            <a:avLst/>
          </a:prstGeom>
          <a:solidFill>
            <a:srgbClr val="0D94F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6793992"/>
            <a:ext cx="12188952" cy="64008"/>
          </a:xfrm>
          <a:prstGeom prst="rect">
            <a:avLst/>
          </a:prstGeom>
          <a:solidFill>
            <a:srgbClr val="0D94F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6675120" y="0"/>
            <a:ext cx="5513832" cy="6858000"/>
          </a:xfrm>
          <a:prstGeom prst="rect">
            <a:avLst/>
          </a:prstGeom>
          <a:solidFill>
            <a:srgbClr val="01265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7772400" y="3200400"/>
            <a:ext cx="4114800" cy="3657600"/>
          </a:xfrm>
          <a:prstGeom prst="rect">
            <a:avLst/>
          </a:prstGeom>
          <a:solidFill>
            <a:srgbClr val="10042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7" name="Picture 6" descr="razorpay_final.png"/>
          <p:cNvPicPr>
            <a:picLocks noChangeAspect="1"/>
          </p:cNvPicPr>
          <p:nvPr/>
        </p:nvPicPr>
        <p:blipFill>
          <a:blip r:embed="rId2"/>
          <a:stretch>
            <a:fillRect/>
          </a:stretch>
        </p:blipFill>
        <p:spPr>
          <a:xfrm>
            <a:off x="6949440" y="1645920"/>
            <a:ext cx="4389120" cy="1463040"/>
          </a:xfrm>
          <a:prstGeom prst="rect">
            <a:avLst/>
          </a:prstGeom>
        </p:spPr>
      </p:pic>
      <p:sp>
        <p:nvSpPr>
          <p:cNvPr id="8" name="TextBox 7"/>
          <p:cNvSpPr txBox="1"/>
          <p:nvPr/>
        </p:nvSpPr>
        <p:spPr>
          <a:xfrm>
            <a:off x="822960" y="914400"/>
            <a:ext cx="6400800" cy="1828800"/>
          </a:xfrm>
          <a:prstGeom prst="rect">
            <a:avLst/>
          </a:prstGeom>
          <a:noFill/>
        </p:spPr>
        <p:txBody>
          <a:bodyPr wrap="square">
            <a:spAutoFit/>
          </a:bodyPr>
          <a:lstStyle/>
          <a:p>
            <a:pPr algn="l"/>
            <a:r>
              <a:rPr sz="9000" b="1" i="0">
                <a:solidFill>
                  <a:srgbClr val="FFFFFF"/>
                </a:solidFill>
              </a:rPr>
              <a:t>razorpay</a:t>
            </a:r>
          </a:p>
        </p:txBody>
      </p:sp>
      <p:sp>
        <p:nvSpPr>
          <p:cNvPr id="9" name="TextBox 8"/>
          <p:cNvSpPr txBox="1"/>
          <p:nvPr/>
        </p:nvSpPr>
        <p:spPr>
          <a:xfrm>
            <a:off x="822960" y="2971800"/>
            <a:ext cx="6400800" cy="594360"/>
          </a:xfrm>
          <a:prstGeom prst="rect">
            <a:avLst/>
          </a:prstGeom>
          <a:noFill/>
        </p:spPr>
        <p:txBody>
          <a:bodyPr wrap="square">
            <a:spAutoFit/>
          </a:bodyPr>
          <a:lstStyle/>
          <a:p>
            <a:pPr algn="l"/>
            <a:r>
              <a:rPr sz="2800" b="0" i="0">
                <a:solidFill>
                  <a:srgbClr val="0D94FB"/>
                </a:solidFill>
              </a:rPr>
              <a:t>Product Teardown</a:t>
            </a:r>
          </a:p>
        </p:txBody>
      </p:sp>
      <p:sp>
        <p:nvSpPr>
          <p:cNvPr id="10" name="TextBox 9"/>
          <p:cNvSpPr txBox="1"/>
          <p:nvPr/>
        </p:nvSpPr>
        <p:spPr>
          <a:xfrm>
            <a:off x="822960" y="3703320"/>
            <a:ext cx="6217920" cy="685800"/>
          </a:xfrm>
          <a:prstGeom prst="rect">
            <a:avLst/>
          </a:prstGeom>
          <a:noFill/>
        </p:spPr>
        <p:txBody>
          <a:bodyPr wrap="square">
            <a:spAutoFit/>
          </a:bodyPr>
          <a:lstStyle/>
          <a:p>
            <a:pPr algn="l"/>
            <a:r>
              <a:rPr sz="1350" b="0" i="0">
                <a:solidFill>
                  <a:srgbClr val="8AA5BF"/>
                </a:solidFill>
              </a:rPr>
              <a:t>From payment gateway to India's financial OS —
and the PM questions behind every product bet</a:t>
            </a:r>
          </a:p>
        </p:txBody>
      </p:sp>
      <p:sp>
        <p:nvSpPr>
          <p:cNvPr id="11" name="Rectangle 10"/>
          <p:cNvSpPr/>
          <p:nvPr/>
        </p:nvSpPr>
        <p:spPr>
          <a:xfrm>
            <a:off x="822960" y="4663440"/>
            <a:ext cx="2560320" cy="36576"/>
          </a:xfrm>
          <a:prstGeom prst="rect">
            <a:avLst/>
          </a:prstGeom>
          <a:solidFill>
            <a:srgbClr val="0D94F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822960" y="4773168"/>
            <a:ext cx="5029200" cy="347472"/>
          </a:xfrm>
          <a:prstGeom prst="rect">
            <a:avLst/>
          </a:prstGeom>
          <a:noFill/>
        </p:spPr>
        <p:txBody>
          <a:bodyPr wrap="square">
            <a:spAutoFit/>
          </a:bodyPr>
          <a:lstStyle/>
          <a:p>
            <a:pPr algn="l"/>
            <a:r>
              <a:rPr sz="1400" b="1" i="0">
                <a:solidFill>
                  <a:srgbClr val="FFFFFF"/>
                </a:solidFill>
              </a:rPr>
              <a:t>Shraddha Singh</a:t>
            </a:r>
          </a:p>
        </p:txBody>
      </p:sp>
      <p:sp>
        <p:nvSpPr>
          <p:cNvPr id="13" name="TextBox 12"/>
          <p:cNvSpPr txBox="1"/>
          <p:nvPr/>
        </p:nvSpPr>
        <p:spPr>
          <a:xfrm>
            <a:off x="822960" y="5166360"/>
            <a:ext cx="5943600" cy="320040"/>
          </a:xfrm>
          <a:prstGeom prst="rect">
            <a:avLst/>
          </a:prstGeom>
          <a:noFill/>
        </p:spPr>
        <p:txBody>
          <a:bodyPr wrap="square">
            <a:spAutoFit/>
          </a:bodyPr>
          <a:lstStyle/>
          <a:p>
            <a:pPr algn="l"/>
            <a:r>
              <a:rPr sz="1200" b="0" i="0">
                <a:solidFill>
                  <a:srgbClr val="8AA5BF"/>
                </a:solidFill>
              </a:rPr>
              <a:t>Product Manager  ·  Fintech &amp; Enterprise SaaS</a:t>
            </a:r>
          </a:p>
        </p:txBody>
      </p:sp>
      <p:sp>
        <p:nvSpPr>
          <p:cNvPr id="14" name="TextBox 13"/>
          <p:cNvSpPr txBox="1"/>
          <p:nvPr/>
        </p:nvSpPr>
        <p:spPr>
          <a:xfrm>
            <a:off x="822960" y="5577840"/>
            <a:ext cx="2743200" cy="292608"/>
          </a:xfrm>
          <a:prstGeom prst="rect">
            <a:avLst/>
          </a:prstGeom>
          <a:noFill/>
        </p:spPr>
        <p:txBody>
          <a:bodyPr wrap="square">
            <a:spAutoFit/>
          </a:bodyPr>
          <a:lstStyle/>
          <a:p>
            <a:pPr algn="l"/>
            <a:r>
              <a:rPr sz="1100" b="0" i="0">
                <a:solidFill>
                  <a:srgbClr val="0D94FB"/>
                </a:solidFill>
              </a:rPr>
              <a:t>June 2026</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88952" cy="6858000"/>
          </a:xfrm>
          <a:prstGeom prst="rect">
            <a:avLst/>
          </a:prstGeom>
          <a:solidFill>
            <a:srgbClr val="01265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8016" cy="6858000"/>
          </a:xfrm>
          <a:prstGeom prst="rect">
            <a:avLst/>
          </a:prstGeom>
          <a:solidFill>
            <a:srgbClr val="0D94F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0"/>
            <a:ext cx="12188952" cy="45720"/>
          </a:xfrm>
          <a:prstGeom prst="rect">
            <a:avLst/>
          </a:prstGeom>
          <a:solidFill>
            <a:srgbClr val="0D94F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0" y="6812280"/>
            <a:ext cx="12188952" cy="45720"/>
          </a:xfrm>
          <a:prstGeom prst="rect">
            <a:avLst/>
          </a:prstGeom>
          <a:solidFill>
            <a:srgbClr val="0D94F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502920" y="2560320"/>
            <a:ext cx="10972800" cy="1097280"/>
          </a:xfrm>
          <a:prstGeom prst="rect">
            <a:avLst/>
          </a:prstGeom>
          <a:noFill/>
        </p:spPr>
        <p:txBody>
          <a:bodyPr wrap="square">
            <a:spAutoFit/>
          </a:bodyPr>
          <a:lstStyle/>
          <a:p>
            <a:pPr algn="l"/>
            <a:r>
              <a:rPr sz="5000" b="1" i="0">
                <a:solidFill>
                  <a:srgbClr val="FFFFFF"/>
                </a:solidFill>
              </a:rPr>
              <a:t>The Business</a:t>
            </a:r>
          </a:p>
        </p:txBody>
      </p:sp>
      <p:sp>
        <p:nvSpPr>
          <p:cNvPr id="7" name="TextBox 6"/>
          <p:cNvSpPr txBox="1"/>
          <p:nvPr/>
        </p:nvSpPr>
        <p:spPr>
          <a:xfrm>
            <a:off x="502920" y="3840480"/>
            <a:ext cx="10972800" cy="457200"/>
          </a:xfrm>
          <a:prstGeom prst="rect">
            <a:avLst/>
          </a:prstGeom>
          <a:noFill/>
        </p:spPr>
        <p:txBody>
          <a:bodyPr wrap="square">
            <a:spAutoFit/>
          </a:bodyPr>
          <a:lstStyle/>
          <a:p>
            <a:pPr algn="l"/>
            <a:r>
              <a:rPr sz="1600" b="0" i="0">
                <a:solidFill>
                  <a:srgbClr val="0D94FB"/>
                </a:solidFill>
              </a:rPr>
              <a:t>Model · Revenue · Market Opportunity</a:t>
            </a:r>
          </a:p>
        </p:txBody>
      </p:sp>
      <p:sp>
        <p:nvSpPr>
          <p:cNvPr id="8" name="TextBox 7"/>
          <p:cNvSpPr txBox="1"/>
          <p:nvPr/>
        </p:nvSpPr>
        <p:spPr>
          <a:xfrm>
            <a:off x="502920" y="6400800"/>
            <a:ext cx="10972800" cy="347472"/>
          </a:xfrm>
          <a:prstGeom prst="rect">
            <a:avLst/>
          </a:prstGeom>
          <a:noFill/>
        </p:spPr>
        <p:txBody>
          <a:bodyPr wrap="square">
            <a:spAutoFit/>
          </a:bodyPr>
          <a:lstStyle/>
          <a:p>
            <a:pPr algn="l"/>
            <a:r>
              <a:rPr sz="900" b="0" i="0">
                <a:solidFill>
                  <a:srgbClr val="8AA5BF"/>
                </a:solidFill>
              </a:rPr>
              <a:t>Razorpay  ·  Product Teardown  ·  Shraddha Singh  ·  June 2026</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88952" cy="6858000"/>
          </a:xfrm>
          <a:prstGeom prst="rect">
            <a:avLst/>
          </a:prstGeom>
          <a:solidFill>
            <a:srgbClr val="010F2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88952" cy="45720"/>
          </a:xfrm>
          <a:prstGeom prst="rect">
            <a:avLst/>
          </a:prstGeom>
          <a:solidFill>
            <a:srgbClr val="0D94F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6812280"/>
            <a:ext cx="12188952" cy="45720"/>
          </a:xfrm>
          <a:prstGeom prst="rect">
            <a:avLst/>
          </a:prstGeom>
          <a:solidFill>
            <a:srgbClr val="0D94F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64592"/>
            <a:ext cx="10972800" cy="320040"/>
          </a:xfrm>
          <a:prstGeom prst="rect">
            <a:avLst/>
          </a:prstGeom>
          <a:noFill/>
        </p:spPr>
        <p:txBody>
          <a:bodyPr wrap="square">
            <a:spAutoFit/>
          </a:bodyPr>
          <a:lstStyle/>
          <a:p>
            <a:pPr algn="l"/>
            <a:r>
              <a:rPr sz="950" b="1" i="0">
                <a:solidFill>
                  <a:srgbClr val="0D94FB"/>
                </a:solidFill>
              </a:rPr>
              <a:t>BUSINESS MODEL</a:t>
            </a:r>
          </a:p>
        </p:txBody>
      </p:sp>
      <p:sp>
        <p:nvSpPr>
          <p:cNvPr id="6" name="TextBox 5"/>
          <p:cNvSpPr txBox="1"/>
          <p:nvPr/>
        </p:nvSpPr>
        <p:spPr>
          <a:xfrm>
            <a:off x="548640" y="438912"/>
            <a:ext cx="10972800" cy="274320"/>
          </a:xfrm>
          <a:prstGeom prst="rect">
            <a:avLst/>
          </a:prstGeom>
          <a:noFill/>
        </p:spPr>
        <p:txBody>
          <a:bodyPr wrap="square">
            <a:spAutoFit/>
          </a:bodyPr>
          <a:lstStyle/>
          <a:p>
            <a:pPr algn="l"/>
            <a:r>
              <a:rPr sz="850" b="0" i="0">
                <a:solidFill>
                  <a:srgbClr val="8AA5BF"/>
                </a:solidFill>
              </a:rPr>
              <a:t>The 3-layer stack — and why transactions are a CAC, not a business</a:t>
            </a:r>
          </a:p>
        </p:txBody>
      </p:sp>
      <p:sp>
        <p:nvSpPr>
          <p:cNvPr id="7" name="TextBox 6"/>
          <p:cNvSpPr txBox="1"/>
          <p:nvPr/>
        </p:nvSpPr>
        <p:spPr>
          <a:xfrm>
            <a:off x="548640" y="822960"/>
            <a:ext cx="10972800" cy="594360"/>
          </a:xfrm>
          <a:prstGeom prst="rect">
            <a:avLst/>
          </a:prstGeom>
          <a:noFill/>
        </p:spPr>
        <p:txBody>
          <a:bodyPr wrap="square">
            <a:spAutoFit/>
          </a:bodyPr>
          <a:lstStyle/>
          <a:p>
            <a:pPr algn="l"/>
            <a:r>
              <a:rPr sz="3200" b="1" i="0">
                <a:solidFill>
                  <a:srgbClr val="FFFFFF"/>
                </a:solidFill>
              </a:rPr>
              <a:t>Business Model — 3 Layers</a:t>
            </a:r>
          </a:p>
        </p:txBody>
      </p:sp>
      <p:sp>
        <p:nvSpPr>
          <p:cNvPr id="8" name="Rectangle 7"/>
          <p:cNvSpPr/>
          <p:nvPr/>
        </p:nvSpPr>
        <p:spPr>
          <a:xfrm>
            <a:off x="411480" y="1691640"/>
            <a:ext cx="3730752" cy="4224528"/>
          </a:xfrm>
          <a:prstGeom prst="rect">
            <a:avLst/>
          </a:prstGeom>
          <a:solidFill>
            <a:srgbClr val="031D4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Rectangle 8"/>
          <p:cNvSpPr/>
          <p:nvPr/>
        </p:nvSpPr>
        <p:spPr>
          <a:xfrm>
            <a:off x="411480" y="1691640"/>
            <a:ext cx="3730752" cy="45720"/>
          </a:xfrm>
          <a:prstGeom prst="rect">
            <a:avLst/>
          </a:prstGeom>
          <a:solidFill>
            <a:srgbClr val="0D94F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94360" y="1773936"/>
            <a:ext cx="731520" cy="502920"/>
          </a:xfrm>
          <a:prstGeom prst="rect">
            <a:avLst/>
          </a:prstGeom>
          <a:noFill/>
        </p:spPr>
        <p:txBody>
          <a:bodyPr wrap="square">
            <a:spAutoFit/>
          </a:bodyPr>
          <a:lstStyle/>
          <a:p>
            <a:pPr algn="l"/>
            <a:r>
              <a:rPr sz="2600" b="1" i="0">
                <a:solidFill>
                  <a:srgbClr val="0D94FB"/>
                </a:solidFill>
              </a:rPr>
              <a:t>01</a:t>
            </a:r>
          </a:p>
        </p:txBody>
      </p:sp>
      <p:sp>
        <p:nvSpPr>
          <p:cNvPr id="11" name="TextBox 10"/>
          <p:cNvSpPr txBox="1"/>
          <p:nvPr/>
        </p:nvSpPr>
        <p:spPr>
          <a:xfrm>
            <a:off x="594360" y="2331720"/>
            <a:ext cx="3383280" cy="475488"/>
          </a:xfrm>
          <a:prstGeom prst="rect">
            <a:avLst/>
          </a:prstGeom>
          <a:noFill/>
        </p:spPr>
        <p:txBody>
          <a:bodyPr wrap="square">
            <a:spAutoFit/>
          </a:bodyPr>
          <a:lstStyle/>
          <a:p>
            <a:pPr algn="l"/>
            <a:r>
              <a:rPr sz="1500" b="1" i="0">
                <a:solidFill>
                  <a:srgbClr val="FFFFFF"/>
                </a:solidFill>
              </a:rPr>
              <a:t>Transactions</a:t>
            </a:r>
          </a:p>
        </p:txBody>
      </p:sp>
      <p:sp>
        <p:nvSpPr>
          <p:cNvPr id="12" name="TextBox 11"/>
          <p:cNvSpPr txBox="1"/>
          <p:nvPr/>
        </p:nvSpPr>
        <p:spPr>
          <a:xfrm>
            <a:off x="594360" y="2880360"/>
            <a:ext cx="3383280" cy="2542032"/>
          </a:xfrm>
          <a:prstGeom prst="rect">
            <a:avLst/>
          </a:prstGeom>
          <a:noFill/>
        </p:spPr>
        <p:txBody>
          <a:bodyPr wrap="square">
            <a:spAutoFit/>
          </a:bodyPr>
          <a:lstStyle/>
          <a:p>
            <a:pPr algn="l"/>
            <a:r>
              <a:rPr sz="1150" b="0" i="0">
                <a:solidFill>
                  <a:srgbClr val="8AA5BF"/>
                </a:solidFill>
              </a:rPr>
              <a:t>Payment gateway, Links, Pages, Smart Collect.
Revenue: MDR ~1.8–3% per transaction.
Strategic role: Customer acquisition cost. Thin margin; volume-dependent. The entry point into the relationship, not the revenue goal.</a:t>
            </a:r>
          </a:p>
        </p:txBody>
      </p:sp>
      <p:sp>
        <p:nvSpPr>
          <p:cNvPr id="13" name="Rectangle 12"/>
          <p:cNvSpPr/>
          <p:nvPr/>
        </p:nvSpPr>
        <p:spPr>
          <a:xfrm>
            <a:off x="594360" y="5486400"/>
            <a:ext cx="3291840" cy="36576"/>
          </a:xfrm>
          <a:prstGeom prst="rect">
            <a:avLst/>
          </a:prstGeom>
          <a:solidFill>
            <a:srgbClr val="0D94F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594360" y="5577840"/>
            <a:ext cx="3291840" cy="274320"/>
          </a:xfrm>
          <a:prstGeom prst="rect">
            <a:avLst/>
          </a:prstGeom>
          <a:noFill/>
        </p:spPr>
        <p:txBody>
          <a:bodyPr wrap="square">
            <a:spAutoFit/>
          </a:bodyPr>
          <a:lstStyle/>
          <a:p>
            <a:pPr algn="l"/>
            <a:r>
              <a:rPr sz="1050" b="1" i="0">
                <a:solidFill>
                  <a:srgbClr val="0D94FB"/>
                </a:solidFill>
              </a:rPr>
              <a:t>Low–medium margin · Volume play</a:t>
            </a:r>
          </a:p>
        </p:txBody>
      </p:sp>
      <p:sp>
        <p:nvSpPr>
          <p:cNvPr id="15" name="Rectangle 14"/>
          <p:cNvSpPr/>
          <p:nvPr/>
        </p:nvSpPr>
        <p:spPr>
          <a:xfrm>
            <a:off x="4325112" y="1691640"/>
            <a:ext cx="3730752" cy="4224528"/>
          </a:xfrm>
          <a:prstGeom prst="rect">
            <a:avLst/>
          </a:prstGeom>
          <a:solidFill>
            <a:srgbClr val="031D4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4325112" y="1691640"/>
            <a:ext cx="3730752" cy="45720"/>
          </a:xfrm>
          <a:prstGeom prst="rect">
            <a:avLst/>
          </a:prstGeom>
          <a:solidFill>
            <a:srgbClr val="0D94F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TextBox 16"/>
          <p:cNvSpPr txBox="1"/>
          <p:nvPr/>
        </p:nvSpPr>
        <p:spPr>
          <a:xfrm>
            <a:off x="4507992" y="1773936"/>
            <a:ext cx="731520" cy="502920"/>
          </a:xfrm>
          <a:prstGeom prst="rect">
            <a:avLst/>
          </a:prstGeom>
          <a:noFill/>
        </p:spPr>
        <p:txBody>
          <a:bodyPr wrap="square">
            <a:spAutoFit/>
          </a:bodyPr>
          <a:lstStyle/>
          <a:p>
            <a:pPr algn="l"/>
            <a:r>
              <a:rPr sz="2600" b="1" i="0">
                <a:solidFill>
                  <a:srgbClr val="0D94FB"/>
                </a:solidFill>
              </a:rPr>
              <a:t>02</a:t>
            </a:r>
          </a:p>
        </p:txBody>
      </p:sp>
      <p:sp>
        <p:nvSpPr>
          <p:cNvPr id="18" name="TextBox 17"/>
          <p:cNvSpPr txBox="1"/>
          <p:nvPr/>
        </p:nvSpPr>
        <p:spPr>
          <a:xfrm>
            <a:off x="4507992" y="2331720"/>
            <a:ext cx="3383280" cy="475488"/>
          </a:xfrm>
          <a:prstGeom prst="rect">
            <a:avLst/>
          </a:prstGeom>
          <a:noFill/>
        </p:spPr>
        <p:txBody>
          <a:bodyPr wrap="square">
            <a:spAutoFit/>
          </a:bodyPr>
          <a:lstStyle/>
          <a:p>
            <a:pPr algn="l"/>
            <a:r>
              <a:rPr sz="1500" b="1" i="0">
                <a:solidFill>
                  <a:srgbClr val="FFFFFF"/>
                </a:solidFill>
              </a:rPr>
              <a:t>Banking</a:t>
            </a:r>
          </a:p>
        </p:txBody>
      </p:sp>
      <p:sp>
        <p:nvSpPr>
          <p:cNvPr id="19" name="TextBox 18"/>
          <p:cNvSpPr txBox="1"/>
          <p:nvPr/>
        </p:nvSpPr>
        <p:spPr>
          <a:xfrm>
            <a:off x="4507992" y="2880360"/>
            <a:ext cx="3383280" cy="2542032"/>
          </a:xfrm>
          <a:prstGeom prst="rect">
            <a:avLst/>
          </a:prstGeom>
          <a:noFill/>
        </p:spPr>
        <p:txBody>
          <a:bodyPr wrap="square">
            <a:spAutoFit/>
          </a:bodyPr>
          <a:lstStyle/>
          <a:p>
            <a:pPr algn="l"/>
            <a:r>
              <a:rPr sz="1150" b="0" i="0">
                <a:solidFill>
                  <a:srgbClr val="8AA5BF"/>
                </a:solidFill>
              </a:rPr>
              <a:t>RazorpayX, corporate cards, Opfin payroll.
Revenue: Interchange, float income, SaaS fees.
Strategic role: Deepens merchant lock-in; provides 360° cash flow view that enables Capital underwriting. Improves with AUM.</a:t>
            </a:r>
          </a:p>
        </p:txBody>
      </p:sp>
      <p:sp>
        <p:nvSpPr>
          <p:cNvPr id="20" name="Rectangle 19"/>
          <p:cNvSpPr/>
          <p:nvPr/>
        </p:nvSpPr>
        <p:spPr>
          <a:xfrm>
            <a:off x="4507992" y="5486400"/>
            <a:ext cx="3291840" cy="36576"/>
          </a:xfrm>
          <a:prstGeom prst="rect">
            <a:avLst/>
          </a:prstGeom>
          <a:solidFill>
            <a:srgbClr val="0D94F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1" name="TextBox 20"/>
          <p:cNvSpPr txBox="1"/>
          <p:nvPr/>
        </p:nvSpPr>
        <p:spPr>
          <a:xfrm>
            <a:off x="4507992" y="5577840"/>
            <a:ext cx="3291840" cy="274320"/>
          </a:xfrm>
          <a:prstGeom prst="rect">
            <a:avLst/>
          </a:prstGeom>
          <a:noFill/>
        </p:spPr>
        <p:txBody>
          <a:bodyPr wrap="square">
            <a:spAutoFit/>
          </a:bodyPr>
          <a:lstStyle/>
          <a:p>
            <a:pPr algn="l"/>
            <a:r>
              <a:rPr sz="1050" b="1" i="0">
                <a:solidFill>
                  <a:srgbClr val="0D94FB"/>
                </a:solidFill>
              </a:rPr>
              <a:t>Medium margin · Improves with AUM</a:t>
            </a:r>
          </a:p>
        </p:txBody>
      </p:sp>
      <p:sp>
        <p:nvSpPr>
          <p:cNvPr id="22" name="Rectangle 21"/>
          <p:cNvSpPr/>
          <p:nvPr/>
        </p:nvSpPr>
        <p:spPr>
          <a:xfrm>
            <a:off x="8238744" y="1691640"/>
            <a:ext cx="3730752" cy="4224528"/>
          </a:xfrm>
          <a:prstGeom prst="rect">
            <a:avLst/>
          </a:prstGeom>
          <a:solidFill>
            <a:srgbClr val="031D4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Rectangle 22"/>
          <p:cNvSpPr/>
          <p:nvPr/>
        </p:nvSpPr>
        <p:spPr>
          <a:xfrm>
            <a:off x="8238744" y="1691640"/>
            <a:ext cx="3730752" cy="45720"/>
          </a:xfrm>
          <a:prstGeom prst="rect">
            <a:avLst/>
          </a:prstGeom>
          <a:solidFill>
            <a:srgbClr val="0D94F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TextBox 23"/>
          <p:cNvSpPr txBox="1"/>
          <p:nvPr/>
        </p:nvSpPr>
        <p:spPr>
          <a:xfrm>
            <a:off x="8421624" y="1773936"/>
            <a:ext cx="731520" cy="502920"/>
          </a:xfrm>
          <a:prstGeom prst="rect">
            <a:avLst/>
          </a:prstGeom>
          <a:noFill/>
        </p:spPr>
        <p:txBody>
          <a:bodyPr wrap="square">
            <a:spAutoFit/>
          </a:bodyPr>
          <a:lstStyle/>
          <a:p>
            <a:pPr algn="l"/>
            <a:r>
              <a:rPr sz="2600" b="1" i="0">
                <a:solidFill>
                  <a:srgbClr val="0D94FB"/>
                </a:solidFill>
              </a:rPr>
              <a:t>03</a:t>
            </a:r>
          </a:p>
        </p:txBody>
      </p:sp>
      <p:sp>
        <p:nvSpPr>
          <p:cNvPr id="25" name="TextBox 24"/>
          <p:cNvSpPr txBox="1"/>
          <p:nvPr/>
        </p:nvSpPr>
        <p:spPr>
          <a:xfrm>
            <a:off x="8421624" y="2331720"/>
            <a:ext cx="3383280" cy="475488"/>
          </a:xfrm>
          <a:prstGeom prst="rect">
            <a:avLst/>
          </a:prstGeom>
          <a:noFill/>
        </p:spPr>
        <p:txBody>
          <a:bodyPr wrap="square">
            <a:spAutoFit/>
          </a:bodyPr>
          <a:lstStyle/>
          <a:p>
            <a:pPr algn="l"/>
            <a:r>
              <a:rPr sz="1500" b="1" i="0">
                <a:solidFill>
                  <a:srgbClr val="FFFFFF"/>
                </a:solidFill>
              </a:rPr>
              <a:t>Lending</a:t>
            </a:r>
          </a:p>
        </p:txBody>
      </p:sp>
      <p:sp>
        <p:nvSpPr>
          <p:cNvPr id="26" name="TextBox 25"/>
          <p:cNvSpPr txBox="1"/>
          <p:nvPr/>
        </p:nvSpPr>
        <p:spPr>
          <a:xfrm>
            <a:off x="8421624" y="2880360"/>
            <a:ext cx="3383280" cy="2542032"/>
          </a:xfrm>
          <a:prstGeom prst="rect">
            <a:avLst/>
          </a:prstGeom>
          <a:noFill/>
        </p:spPr>
        <p:txBody>
          <a:bodyPr wrap="square">
            <a:spAutoFit/>
          </a:bodyPr>
          <a:lstStyle/>
          <a:p>
            <a:pPr algn="l"/>
            <a:r>
              <a:rPr sz="1150" b="0" i="0">
                <a:solidFill>
                  <a:srgbClr val="8AA5BF"/>
                </a:solidFill>
              </a:rPr>
              <a:t>Razorpay Capital — business loans &amp; credit lines.
Revenue: Interest income + processing fees.
Strategic role: Highest-margin business. Transaction-history underwriting = structurally better than bureau-based lending for SMEs. Credit risk is the constraint.</a:t>
            </a:r>
          </a:p>
        </p:txBody>
      </p:sp>
      <p:sp>
        <p:nvSpPr>
          <p:cNvPr id="27" name="Rectangle 26"/>
          <p:cNvSpPr/>
          <p:nvPr/>
        </p:nvSpPr>
        <p:spPr>
          <a:xfrm>
            <a:off x="8421624" y="5486400"/>
            <a:ext cx="3291840" cy="36576"/>
          </a:xfrm>
          <a:prstGeom prst="rect">
            <a:avLst/>
          </a:prstGeom>
          <a:solidFill>
            <a:srgbClr val="0D94F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8" name="TextBox 27"/>
          <p:cNvSpPr txBox="1"/>
          <p:nvPr/>
        </p:nvSpPr>
        <p:spPr>
          <a:xfrm>
            <a:off x="8421624" y="5577840"/>
            <a:ext cx="3291840" cy="274320"/>
          </a:xfrm>
          <a:prstGeom prst="rect">
            <a:avLst/>
          </a:prstGeom>
          <a:noFill/>
        </p:spPr>
        <p:txBody>
          <a:bodyPr wrap="square">
            <a:spAutoFit/>
          </a:bodyPr>
          <a:lstStyle/>
          <a:p>
            <a:pPr algn="l"/>
            <a:r>
              <a:rPr sz="1050" b="1" i="0">
                <a:solidFill>
                  <a:srgbClr val="0D94FB"/>
                </a:solidFill>
              </a:rPr>
              <a:t>High margin · Data flywheel advantage</a:t>
            </a:r>
          </a:p>
        </p:txBody>
      </p:sp>
      <p:sp>
        <p:nvSpPr>
          <p:cNvPr id="29" name="Rectangle 28"/>
          <p:cNvSpPr/>
          <p:nvPr/>
        </p:nvSpPr>
        <p:spPr>
          <a:xfrm>
            <a:off x="365760" y="5943600"/>
            <a:ext cx="11430000" cy="804672"/>
          </a:xfrm>
          <a:prstGeom prst="rect">
            <a:avLst/>
          </a:prstGeom>
          <a:solidFill>
            <a:srgbClr val="031D4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0" name="Rectangle 29"/>
          <p:cNvSpPr/>
          <p:nvPr/>
        </p:nvSpPr>
        <p:spPr>
          <a:xfrm>
            <a:off x="365760" y="5943600"/>
            <a:ext cx="54864" cy="804672"/>
          </a:xfrm>
          <a:prstGeom prst="rect">
            <a:avLst/>
          </a:prstGeom>
          <a:solidFill>
            <a:srgbClr val="0D94F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1" name="TextBox 30"/>
          <p:cNvSpPr txBox="1"/>
          <p:nvPr/>
        </p:nvSpPr>
        <p:spPr>
          <a:xfrm>
            <a:off x="566928" y="6016752"/>
            <a:ext cx="10972800" cy="658368"/>
          </a:xfrm>
          <a:prstGeom prst="rect">
            <a:avLst/>
          </a:prstGeom>
          <a:noFill/>
        </p:spPr>
        <p:txBody>
          <a:bodyPr wrap="square">
            <a:spAutoFit/>
          </a:bodyPr>
          <a:lstStyle/>
          <a:p>
            <a:pPr algn="l"/>
            <a:r>
              <a:rPr sz="1100" b="0" i="1">
                <a:solidFill>
                  <a:srgbClr val="C8D8E8"/>
                </a:solidFill>
              </a:rPr>
              <a:t>The long-term bet: gateway processing fees are a CAC. The real business is lending and banking — which require the transaction data that the gateway generates.</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88952" cy="6858000"/>
          </a:xfrm>
          <a:prstGeom prst="rect">
            <a:avLst/>
          </a:prstGeom>
          <a:solidFill>
            <a:srgbClr val="010F2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88952" cy="45720"/>
          </a:xfrm>
          <a:prstGeom prst="rect">
            <a:avLst/>
          </a:prstGeom>
          <a:solidFill>
            <a:srgbClr val="0D94F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6812280"/>
            <a:ext cx="12188952" cy="45720"/>
          </a:xfrm>
          <a:prstGeom prst="rect">
            <a:avLst/>
          </a:prstGeom>
          <a:solidFill>
            <a:srgbClr val="0D94F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64592"/>
            <a:ext cx="10972800" cy="320040"/>
          </a:xfrm>
          <a:prstGeom prst="rect">
            <a:avLst/>
          </a:prstGeom>
          <a:noFill/>
        </p:spPr>
        <p:txBody>
          <a:bodyPr wrap="square">
            <a:spAutoFit/>
          </a:bodyPr>
          <a:lstStyle/>
          <a:p>
            <a:pPr algn="l"/>
            <a:r>
              <a:rPr sz="950" b="1" i="0">
                <a:solidFill>
                  <a:srgbClr val="0D94FB"/>
                </a:solidFill>
              </a:rPr>
              <a:t>BY THE NUMBERS</a:t>
            </a:r>
          </a:p>
        </p:txBody>
      </p:sp>
      <p:sp>
        <p:nvSpPr>
          <p:cNvPr id="6" name="TextBox 5"/>
          <p:cNvSpPr txBox="1"/>
          <p:nvPr/>
        </p:nvSpPr>
        <p:spPr>
          <a:xfrm>
            <a:off x="548640" y="438912"/>
            <a:ext cx="10972800" cy="274320"/>
          </a:xfrm>
          <a:prstGeom prst="rect">
            <a:avLst/>
          </a:prstGeom>
          <a:noFill/>
        </p:spPr>
        <p:txBody>
          <a:bodyPr wrap="square">
            <a:spAutoFit/>
          </a:bodyPr>
          <a:lstStyle/>
          <a:p>
            <a:pPr algn="l"/>
            <a:r>
              <a:rPr sz="850" b="0" i="0">
                <a:solidFill>
                  <a:srgbClr val="8AA5BF"/>
                </a:solidFill>
              </a:rPr>
              <a:t>Financial data FY21–FY24  ·  Sources: Inc42, Entrackr, public filings</a:t>
            </a:r>
          </a:p>
        </p:txBody>
      </p:sp>
      <p:sp>
        <p:nvSpPr>
          <p:cNvPr id="7" name="TextBox 6"/>
          <p:cNvSpPr txBox="1"/>
          <p:nvPr/>
        </p:nvSpPr>
        <p:spPr>
          <a:xfrm>
            <a:off x="548640" y="822960"/>
            <a:ext cx="10972800" cy="594360"/>
          </a:xfrm>
          <a:prstGeom prst="rect">
            <a:avLst/>
          </a:prstGeom>
          <a:noFill/>
        </p:spPr>
        <p:txBody>
          <a:bodyPr wrap="square">
            <a:spAutoFit/>
          </a:bodyPr>
          <a:lstStyle/>
          <a:p>
            <a:pPr algn="l"/>
            <a:r>
              <a:rPr sz="3200" b="1" i="0">
                <a:solidFill>
                  <a:srgbClr val="FFFFFF"/>
                </a:solidFill>
              </a:rPr>
              <a:t>By the Numbers</a:t>
            </a:r>
          </a:p>
        </p:txBody>
      </p:sp>
      <p:pic>
        <p:nvPicPr>
          <p:cNvPr id="8" name="Picture 7" descr="rpy_revenue.png"/>
          <p:cNvPicPr>
            <a:picLocks noChangeAspect="1"/>
          </p:cNvPicPr>
          <p:nvPr/>
        </p:nvPicPr>
        <p:blipFill>
          <a:blip r:embed="rId2"/>
          <a:stretch>
            <a:fillRect/>
          </a:stretch>
        </p:blipFill>
        <p:spPr>
          <a:xfrm>
            <a:off x="365760" y="1536192"/>
            <a:ext cx="5943600" cy="2606040"/>
          </a:xfrm>
          <a:prstGeom prst="rect">
            <a:avLst/>
          </a:prstGeom>
        </p:spPr>
      </p:pic>
      <p:sp>
        <p:nvSpPr>
          <p:cNvPr id="9" name="Rectangle 8"/>
          <p:cNvSpPr/>
          <p:nvPr/>
        </p:nvSpPr>
        <p:spPr>
          <a:xfrm>
            <a:off x="365760" y="4297680"/>
            <a:ext cx="5943600" cy="694944"/>
          </a:xfrm>
          <a:prstGeom prst="rect">
            <a:avLst/>
          </a:prstGeom>
          <a:solidFill>
            <a:srgbClr val="031D4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365760" y="4297680"/>
            <a:ext cx="45720" cy="694944"/>
          </a:xfrm>
          <a:prstGeom prst="rect">
            <a:avLst/>
          </a:prstGeom>
          <a:solidFill>
            <a:srgbClr val="0D94F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530352" y="4370832"/>
            <a:ext cx="5212080" cy="237744"/>
          </a:xfrm>
          <a:prstGeom prst="rect">
            <a:avLst/>
          </a:prstGeom>
          <a:noFill/>
        </p:spPr>
        <p:txBody>
          <a:bodyPr wrap="square">
            <a:spAutoFit/>
          </a:bodyPr>
          <a:lstStyle/>
          <a:p>
            <a:pPr algn="l"/>
            <a:r>
              <a:rPr sz="1100" b="1" i="0">
                <a:solidFill>
                  <a:srgbClr val="0D94FB"/>
                </a:solidFill>
              </a:rPr>
              <a:t>~6.7× revenue growth</a:t>
            </a:r>
          </a:p>
        </p:txBody>
      </p:sp>
      <p:sp>
        <p:nvSpPr>
          <p:cNvPr id="12" name="TextBox 11"/>
          <p:cNvSpPr txBox="1"/>
          <p:nvPr/>
        </p:nvSpPr>
        <p:spPr>
          <a:xfrm>
            <a:off x="530352" y="4645152"/>
            <a:ext cx="5212080" cy="292608"/>
          </a:xfrm>
          <a:prstGeom prst="rect">
            <a:avLst/>
          </a:prstGeom>
          <a:noFill/>
        </p:spPr>
        <p:txBody>
          <a:bodyPr wrap="square">
            <a:spAutoFit/>
          </a:bodyPr>
          <a:lstStyle/>
          <a:p>
            <a:pPr algn="l"/>
            <a:r>
              <a:rPr sz="1050" b="0" i="0">
                <a:solidFill>
                  <a:srgbClr val="8AA5BF"/>
                </a:solidFill>
              </a:rPr>
              <a:t>₹390 Cr (FY21) → ₹2,600 Cr+ (FY24)</a:t>
            </a:r>
          </a:p>
        </p:txBody>
      </p:sp>
      <p:sp>
        <p:nvSpPr>
          <p:cNvPr id="13" name="Rectangle 12"/>
          <p:cNvSpPr/>
          <p:nvPr/>
        </p:nvSpPr>
        <p:spPr>
          <a:xfrm>
            <a:off x="365760" y="5047488"/>
            <a:ext cx="5943600" cy="694944"/>
          </a:xfrm>
          <a:prstGeom prst="rect">
            <a:avLst/>
          </a:prstGeom>
          <a:solidFill>
            <a:srgbClr val="031D4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Rectangle 13"/>
          <p:cNvSpPr/>
          <p:nvPr/>
        </p:nvSpPr>
        <p:spPr>
          <a:xfrm>
            <a:off x="365760" y="5047488"/>
            <a:ext cx="45720" cy="694944"/>
          </a:xfrm>
          <a:prstGeom prst="rect">
            <a:avLst/>
          </a:prstGeom>
          <a:solidFill>
            <a:srgbClr val="F59E0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530352" y="5120640"/>
            <a:ext cx="5212080" cy="237744"/>
          </a:xfrm>
          <a:prstGeom prst="rect">
            <a:avLst/>
          </a:prstGeom>
          <a:noFill/>
        </p:spPr>
        <p:txBody>
          <a:bodyPr wrap="square">
            <a:spAutoFit/>
          </a:bodyPr>
          <a:lstStyle/>
          <a:p>
            <a:pPr algn="l"/>
            <a:r>
              <a:rPr sz="1100" b="1" i="0">
                <a:solidFill>
                  <a:srgbClr val="F59E0B"/>
                </a:solidFill>
              </a:rPr>
              <a:t>Net loss narrowing</a:t>
            </a:r>
          </a:p>
        </p:txBody>
      </p:sp>
      <p:sp>
        <p:nvSpPr>
          <p:cNvPr id="16" name="TextBox 15"/>
          <p:cNvSpPr txBox="1"/>
          <p:nvPr/>
        </p:nvSpPr>
        <p:spPr>
          <a:xfrm>
            <a:off x="530352" y="5394960"/>
            <a:ext cx="5212080" cy="292608"/>
          </a:xfrm>
          <a:prstGeom prst="rect">
            <a:avLst/>
          </a:prstGeom>
          <a:noFill/>
        </p:spPr>
        <p:txBody>
          <a:bodyPr wrap="square">
            <a:spAutoFit/>
          </a:bodyPr>
          <a:lstStyle/>
          <a:p>
            <a:pPr algn="l"/>
            <a:r>
              <a:rPr sz="1050" b="0" i="0">
                <a:solidFill>
                  <a:srgbClr val="8AA5BF"/>
                </a:solidFill>
              </a:rPr>
              <a:t>Path to profitability via Capital margin expansion</a:t>
            </a:r>
          </a:p>
        </p:txBody>
      </p:sp>
      <p:sp>
        <p:nvSpPr>
          <p:cNvPr id="17" name="Rectangle 16"/>
          <p:cNvSpPr/>
          <p:nvPr/>
        </p:nvSpPr>
        <p:spPr>
          <a:xfrm>
            <a:off x="365760" y="5797296"/>
            <a:ext cx="5943600" cy="694944"/>
          </a:xfrm>
          <a:prstGeom prst="rect">
            <a:avLst/>
          </a:prstGeom>
          <a:solidFill>
            <a:srgbClr val="031D4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Rectangle 17"/>
          <p:cNvSpPr/>
          <p:nvPr/>
        </p:nvSpPr>
        <p:spPr>
          <a:xfrm>
            <a:off x="365760" y="5797296"/>
            <a:ext cx="45720" cy="694944"/>
          </a:xfrm>
          <a:prstGeom prst="rect">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TextBox 18"/>
          <p:cNvSpPr txBox="1"/>
          <p:nvPr/>
        </p:nvSpPr>
        <p:spPr>
          <a:xfrm>
            <a:off x="530352" y="5870448"/>
            <a:ext cx="5212080" cy="237744"/>
          </a:xfrm>
          <a:prstGeom prst="rect">
            <a:avLst/>
          </a:prstGeom>
          <a:noFill/>
        </p:spPr>
        <p:txBody>
          <a:bodyPr wrap="square">
            <a:spAutoFit/>
          </a:bodyPr>
          <a:lstStyle/>
          <a:p>
            <a:pPr algn="l"/>
            <a:r>
              <a:rPr sz="1100" b="1" i="0">
                <a:solidFill>
                  <a:srgbClr val="10B981"/>
                </a:solidFill>
              </a:rPr>
              <a:t>Data flywheel effect</a:t>
            </a:r>
          </a:p>
        </p:txBody>
      </p:sp>
      <p:sp>
        <p:nvSpPr>
          <p:cNvPr id="20" name="TextBox 19"/>
          <p:cNvSpPr txBox="1"/>
          <p:nvPr/>
        </p:nvSpPr>
        <p:spPr>
          <a:xfrm>
            <a:off x="530352" y="6144768"/>
            <a:ext cx="5212080" cy="292608"/>
          </a:xfrm>
          <a:prstGeom prst="rect">
            <a:avLst/>
          </a:prstGeom>
          <a:noFill/>
        </p:spPr>
        <p:txBody>
          <a:bodyPr wrap="square">
            <a:spAutoFit/>
          </a:bodyPr>
          <a:lstStyle/>
          <a:p>
            <a:pPr algn="l"/>
            <a:r>
              <a:rPr sz="1050" b="0" i="0">
                <a:solidFill>
                  <a:srgbClr val="8AA5BF"/>
                </a:solidFill>
              </a:rPr>
              <a:t>More merchants → more transaction data → better underwriting → more Capital disbursals</a:t>
            </a:r>
          </a:p>
        </p:txBody>
      </p:sp>
      <p:sp>
        <p:nvSpPr>
          <p:cNvPr id="21" name="Rectangle 20"/>
          <p:cNvSpPr/>
          <p:nvPr/>
        </p:nvSpPr>
        <p:spPr>
          <a:xfrm>
            <a:off x="6583680" y="1536192"/>
            <a:ext cx="1783080" cy="2011680"/>
          </a:xfrm>
          <a:prstGeom prst="rect">
            <a:avLst/>
          </a:prstGeom>
          <a:solidFill>
            <a:srgbClr val="031D4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6583680" y="1536192"/>
            <a:ext cx="1783080" cy="45720"/>
          </a:xfrm>
          <a:prstGeom prst="rect">
            <a:avLst/>
          </a:prstGeom>
          <a:solidFill>
            <a:srgbClr val="0D94F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TextBox 22"/>
          <p:cNvSpPr txBox="1"/>
          <p:nvPr/>
        </p:nvSpPr>
        <p:spPr>
          <a:xfrm>
            <a:off x="6693408" y="1700784"/>
            <a:ext cx="1554480" cy="640080"/>
          </a:xfrm>
          <a:prstGeom prst="rect">
            <a:avLst/>
          </a:prstGeom>
          <a:noFill/>
        </p:spPr>
        <p:txBody>
          <a:bodyPr wrap="square">
            <a:spAutoFit/>
          </a:bodyPr>
          <a:lstStyle/>
          <a:p>
            <a:pPr algn="l"/>
            <a:r>
              <a:rPr sz="2000" b="1" i="0">
                <a:solidFill>
                  <a:srgbClr val="0D94FB"/>
                </a:solidFill>
              </a:rPr>
              <a:t>8M+</a:t>
            </a:r>
          </a:p>
        </p:txBody>
      </p:sp>
      <p:sp>
        <p:nvSpPr>
          <p:cNvPr id="24" name="TextBox 23"/>
          <p:cNvSpPr txBox="1"/>
          <p:nvPr/>
        </p:nvSpPr>
        <p:spPr>
          <a:xfrm>
            <a:off x="6693408" y="2359152"/>
            <a:ext cx="1554480" cy="548640"/>
          </a:xfrm>
          <a:prstGeom prst="rect">
            <a:avLst/>
          </a:prstGeom>
          <a:noFill/>
        </p:spPr>
        <p:txBody>
          <a:bodyPr wrap="square">
            <a:spAutoFit/>
          </a:bodyPr>
          <a:lstStyle/>
          <a:p>
            <a:pPr algn="l"/>
            <a:r>
              <a:rPr sz="1000" b="1" i="0">
                <a:solidFill>
                  <a:srgbClr val="FFFFFF"/>
                </a:solidFill>
              </a:rPr>
              <a:t>Merchants on platform</a:t>
            </a:r>
          </a:p>
        </p:txBody>
      </p:sp>
      <p:sp>
        <p:nvSpPr>
          <p:cNvPr id="25" name="TextBox 24"/>
          <p:cNvSpPr txBox="1"/>
          <p:nvPr/>
        </p:nvSpPr>
        <p:spPr>
          <a:xfrm>
            <a:off x="6693408" y="2926080"/>
            <a:ext cx="1554480" cy="566928"/>
          </a:xfrm>
          <a:prstGeom prst="rect">
            <a:avLst/>
          </a:prstGeom>
          <a:noFill/>
        </p:spPr>
        <p:txBody>
          <a:bodyPr wrap="square">
            <a:spAutoFit/>
          </a:bodyPr>
          <a:lstStyle/>
          <a:p>
            <a:pPr algn="l"/>
            <a:r>
              <a:rPr sz="900" b="0" i="0">
                <a:solidFill>
                  <a:srgbClr val="8AA5BF"/>
                </a:solidFill>
              </a:rPr>
              <a:t>As of FY24</a:t>
            </a:r>
          </a:p>
        </p:txBody>
      </p:sp>
      <p:sp>
        <p:nvSpPr>
          <p:cNvPr id="26" name="Rectangle 25"/>
          <p:cNvSpPr/>
          <p:nvPr/>
        </p:nvSpPr>
        <p:spPr>
          <a:xfrm>
            <a:off x="8458200" y="1536192"/>
            <a:ext cx="1783080" cy="2011680"/>
          </a:xfrm>
          <a:prstGeom prst="rect">
            <a:avLst/>
          </a:prstGeom>
          <a:solidFill>
            <a:srgbClr val="031D4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7" name="Rectangle 26"/>
          <p:cNvSpPr/>
          <p:nvPr/>
        </p:nvSpPr>
        <p:spPr>
          <a:xfrm>
            <a:off x="8458200" y="1536192"/>
            <a:ext cx="1783080" cy="45720"/>
          </a:xfrm>
          <a:prstGeom prst="rect">
            <a:avLst/>
          </a:prstGeom>
          <a:solidFill>
            <a:srgbClr val="0D94F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8" name="TextBox 27"/>
          <p:cNvSpPr txBox="1"/>
          <p:nvPr/>
        </p:nvSpPr>
        <p:spPr>
          <a:xfrm>
            <a:off x="8567928" y="1700784"/>
            <a:ext cx="1554480" cy="640080"/>
          </a:xfrm>
          <a:prstGeom prst="rect">
            <a:avLst/>
          </a:prstGeom>
          <a:noFill/>
        </p:spPr>
        <p:txBody>
          <a:bodyPr wrap="square">
            <a:spAutoFit/>
          </a:bodyPr>
          <a:lstStyle/>
          <a:p>
            <a:pPr algn="l"/>
            <a:r>
              <a:rPr sz="2000" b="1" i="0">
                <a:solidFill>
                  <a:srgbClr val="0D94FB"/>
                </a:solidFill>
              </a:rPr>
              <a:t>$90B+</a:t>
            </a:r>
          </a:p>
        </p:txBody>
      </p:sp>
      <p:sp>
        <p:nvSpPr>
          <p:cNvPr id="29" name="TextBox 28"/>
          <p:cNvSpPr txBox="1"/>
          <p:nvPr/>
        </p:nvSpPr>
        <p:spPr>
          <a:xfrm>
            <a:off x="8567928" y="2359152"/>
            <a:ext cx="1554480" cy="548640"/>
          </a:xfrm>
          <a:prstGeom prst="rect">
            <a:avLst/>
          </a:prstGeom>
          <a:noFill/>
        </p:spPr>
        <p:txBody>
          <a:bodyPr wrap="square">
            <a:spAutoFit/>
          </a:bodyPr>
          <a:lstStyle/>
          <a:p>
            <a:pPr algn="l"/>
            <a:r>
              <a:rPr sz="1000" b="1" i="0">
                <a:solidFill>
                  <a:srgbClr val="FFFFFF"/>
                </a:solidFill>
              </a:rPr>
              <a:t>Annual payments processed</a:t>
            </a:r>
          </a:p>
        </p:txBody>
      </p:sp>
      <p:sp>
        <p:nvSpPr>
          <p:cNvPr id="30" name="TextBox 29"/>
          <p:cNvSpPr txBox="1"/>
          <p:nvPr/>
        </p:nvSpPr>
        <p:spPr>
          <a:xfrm>
            <a:off x="8567928" y="2926080"/>
            <a:ext cx="1554480" cy="566928"/>
          </a:xfrm>
          <a:prstGeom prst="rect">
            <a:avLst/>
          </a:prstGeom>
          <a:noFill/>
        </p:spPr>
        <p:txBody>
          <a:bodyPr wrap="square">
            <a:spAutoFit/>
          </a:bodyPr>
          <a:lstStyle/>
          <a:p>
            <a:pPr algn="l"/>
            <a:r>
              <a:rPr sz="900" b="0" i="0">
                <a:solidFill>
                  <a:srgbClr val="8AA5BF"/>
                </a:solidFill>
              </a:rPr>
              <a:t>GMV FY24</a:t>
            </a:r>
          </a:p>
        </p:txBody>
      </p:sp>
      <p:sp>
        <p:nvSpPr>
          <p:cNvPr id="31" name="Rectangle 30"/>
          <p:cNvSpPr/>
          <p:nvPr/>
        </p:nvSpPr>
        <p:spPr>
          <a:xfrm>
            <a:off x="10332720" y="1536192"/>
            <a:ext cx="1783080" cy="2011680"/>
          </a:xfrm>
          <a:prstGeom prst="rect">
            <a:avLst/>
          </a:prstGeom>
          <a:solidFill>
            <a:srgbClr val="031D4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2" name="Rectangle 31"/>
          <p:cNvSpPr/>
          <p:nvPr/>
        </p:nvSpPr>
        <p:spPr>
          <a:xfrm>
            <a:off x="10332720" y="1536192"/>
            <a:ext cx="1783080" cy="45720"/>
          </a:xfrm>
          <a:prstGeom prst="rect">
            <a:avLst/>
          </a:prstGeom>
          <a:solidFill>
            <a:srgbClr val="0D94F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3" name="TextBox 32"/>
          <p:cNvSpPr txBox="1"/>
          <p:nvPr/>
        </p:nvSpPr>
        <p:spPr>
          <a:xfrm>
            <a:off x="10442448" y="1700784"/>
            <a:ext cx="1554480" cy="640080"/>
          </a:xfrm>
          <a:prstGeom prst="rect">
            <a:avLst/>
          </a:prstGeom>
          <a:noFill/>
        </p:spPr>
        <p:txBody>
          <a:bodyPr wrap="square">
            <a:spAutoFit/>
          </a:bodyPr>
          <a:lstStyle/>
          <a:p>
            <a:pPr algn="l"/>
            <a:r>
              <a:rPr sz="2000" b="1" i="0">
                <a:solidFill>
                  <a:srgbClr val="0D94FB"/>
                </a:solidFill>
              </a:rPr>
              <a:t>85%+</a:t>
            </a:r>
          </a:p>
        </p:txBody>
      </p:sp>
      <p:sp>
        <p:nvSpPr>
          <p:cNvPr id="34" name="TextBox 33"/>
          <p:cNvSpPr txBox="1"/>
          <p:nvPr/>
        </p:nvSpPr>
        <p:spPr>
          <a:xfrm>
            <a:off x="10442448" y="2359152"/>
            <a:ext cx="1554480" cy="548640"/>
          </a:xfrm>
          <a:prstGeom prst="rect">
            <a:avLst/>
          </a:prstGeom>
          <a:noFill/>
        </p:spPr>
        <p:txBody>
          <a:bodyPr wrap="square">
            <a:spAutoFit/>
          </a:bodyPr>
          <a:lstStyle/>
          <a:p>
            <a:pPr algn="l"/>
            <a:r>
              <a:rPr sz="1000" b="1" i="0">
                <a:solidFill>
                  <a:srgbClr val="FFFFFF"/>
                </a:solidFill>
              </a:rPr>
              <a:t>Checkout success rate</a:t>
            </a:r>
          </a:p>
        </p:txBody>
      </p:sp>
      <p:sp>
        <p:nvSpPr>
          <p:cNvPr id="35" name="TextBox 34"/>
          <p:cNvSpPr txBox="1"/>
          <p:nvPr/>
        </p:nvSpPr>
        <p:spPr>
          <a:xfrm>
            <a:off x="10442448" y="2926080"/>
            <a:ext cx="1554480" cy="566928"/>
          </a:xfrm>
          <a:prstGeom prst="rect">
            <a:avLst/>
          </a:prstGeom>
          <a:noFill/>
        </p:spPr>
        <p:txBody>
          <a:bodyPr wrap="square">
            <a:spAutoFit/>
          </a:bodyPr>
          <a:lstStyle/>
          <a:p>
            <a:pPr algn="l"/>
            <a:r>
              <a:rPr sz="900" b="0" i="0">
                <a:solidFill>
                  <a:srgbClr val="8AA5BF"/>
                </a:solidFill>
              </a:rPr>
              <a:t>vs 65–70% industry avg</a:t>
            </a:r>
          </a:p>
        </p:txBody>
      </p:sp>
      <p:sp>
        <p:nvSpPr>
          <p:cNvPr id="36" name="Rectangle 35"/>
          <p:cNvSpPr/>
          <p:nvPr/>
        </p:nvSpPr>
        <p:spPr>
          <a:xfrm>
            <a:off x="6583680" y="3776472"/>
            <a:ext cx="1783080" cy="2011680"/>
          </a:xfrm>
          <a:prstGeom prst="rect">
            <a:avLst/>
          </a:prstGeom>
          <a:solidFill>
            <a:srgbClr val="031D4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7" name="Rectangle 36"/>
          <p:cNvSpPr/>
          <p:nvPr/>
        </p:nvSpPr>
        <p:spPr>
          <a:xfrm>
            <a:off x="6583680" y="3776472"/>
            <a:ext cx="1783080" cy="45720"/>
          </a:xfrm>
          <a:prstGeom prst="rect">
            <a:avLst/>
          </a:prstGeom>
          <a:solidFill>
            <a:srgbClr val="0D94F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8" name="TextBox 37"/>
          <p:cNvSpPr txBox="1"/>
          <p:nvPr/>
        </p:nvSpPr>
        <p:spPr>
          <a:xfrm>
            <a:off x="6693408" y="3941063"/>
            <a:ext cx="1554480" cy="640080"/>
          </a:xfrm>
          <a:prstGeom prst="rect">
            <a:avLst/>
          </a:prstGeom>
          <a:noFill/>
        </p:spPr>
        <p:txBody>
          <a:bodyPr wrap="square">
            <a:spAutoFit/>
          </a:bodyPr>
          <a:lstStyle/>
          <a:p>
            <a:pPr algn="l"/>
            <a:r>
              <a:rPr sz="2000" b="1" i="0">
                <a:solidFill>
                  <a:srgbClr val="0D94FB"/>
                </a:solidFill>
              </a:rPr>
              <a:t>$7.5B</a:t>
            </a:r>
          </a:p>
        </p:txBody>
      </p:sp>
      <p:sp>
        <p:nvSpPr>
          <p:cNvPr id="39" name="TextBox 38"/>
          <p:cNvSpPr txBox="1"/>
          <p:nvPr/>
        </p:nvSpPr>
        <p:spPr>
          <a:xfrm>
            <a:off x="6693408" y="4599432"/>
            <a:ext cx="1554480" cy="548640"/>
          </a:xfrm>
          <a:prstGeom prst="rect">
            <a:avLst/>
          </a:prstGeom>
          <a:noFill/>
        </p:spPr>
        <p:txBody>
          <a:bodyPr wrap="square">
            <a:spAutoFit/>
          </a:bodyPr>
          <a:lstStyle/>
          <a:p>
            <a:pPr algn="l"/>
            <a:r>
              <a:rPr sz="1000" b="1" i="0">
                <a:solidFill>
                  <a:srgbClr val="FFFFFF"/>
                </a:solidFill>
              </a:rPr>
              <a:t>Valuation — Series F</a:t>
            </a:r>
          </a:p>
        </p:txBody>
      </p:sp>
      <p:sp>
        <p:nvSpPr>
          <p:cNvPr id="40" name="TextBox 39"/>
          <p:cNvSpPr txBox="1"/>
          <p:nvPr/>
        </p:nvSpPr>
        <p:spPr>
          <a:xfrm>
            <a:off x="6693408" y="5166360"/>
            <a:ext cx="1554480" cy="566928"/>
          </a:xfrm>
          <a:prstGeom prst="rect">
            <a:avLst/>
          </a:prstGeom>
          <a:noFill/>
        </p:spPr>
        <p:txBody>
          <a:bodyPr wrap="square">
            <a:spAutoFit/>
          </a:bodyPr>
          <a:lstStyle/>
          <a:p>
            <a:pPr algn="l"/>
            <a:r>
              <a:rPr sz="900" b="0" i="0">
                <a:solidFill>
                  <a:srgbClr val="8AA5BF"/>
                </a:solidFill>
              </a:rPr>
              <a:t>October 2021</a:t>
            </a:r>
          </a:p>
        </p:txBody>
      </p:sp>
      <p:sp>
        <p:nvSpPr>
          <p:cNvPr id="41" name="Rectangle 40"/>
          <p:cNvSpPr/>
          <p:nvPr/>
        </p:nvSpPr>
        <p:spPr>
          <a:xfrm>
            <a:off x="8458200" y="3776472"/>
            <a:ext cx="1783080" cy="2011680"/>
          </a:xfrm>
          <a:prstGeom prst="rect">
            <a:avLst/>
          </a:prstGeom>
          <a:solidFill>
            <a:srgbClr val="031D4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2" name="Rectangle 41"/>
          <p:cNvSpPr/>
          <p:nvPr/>
        </p:nvSpPr>
        <p:spPr>
          <a:xfrm>
            <a:off x="8458200" y="3776472"/>
            <a:ext cx="1783080" cy="45720"/>
          </a:xfrm>
          <a:prstGeom prst="rect">
            <a:avLst/>
          </a:prstGeom>
          <a:solidFill>
            <a:srgbClr val="0D94F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3" name="TextBox 42"/>
          <p:cNvSpPr txBox="1"/>
          <p:nvPr/>
        </p:nvSpPr>
        <p:spPr>
          <a:xfrm>
            <a:off x="8567928" y="3941063"/>
            <a:ext cx="1554480" cy="640080"/>
          </a:xfrm>
          <a:prstGeom prst="rect">
            <a:avLst/>
          </a:prstGeom>
          <a:noFill/>
        </p:spPr>
        <p:txBody>
          <a:bodyPr wrap="square">
            <a:spAutoFit/>
          </a:bodyPr>
          <a:lstStyle/>
          <a:p>
            <a:pPr algn="l"/>
            <a:r>
              <a:rPr sz="2000" b="1" i="0">
                <a:solidFill>
                  <a:srgbClr val="0D94FB"/>
                </a:solidFill>
              </a:rPr>
              <a:t>100+</a:t>
            </a:r>
          </a:p>
        </p:txBody>
      </p:sp>
      <p:sp>
        <p:nvSpPr>
          <p:cNvPr id="44" name="TextBox 43"/>
          <p:cNvSpPr txBox="1"/>
          <p:nvPr/>
        </p:nvSpPr>
        <p:spPr>
          <a:xfrm>
            <a:off x="8567928" y="4599432"/>
            <a:ext cx="1554480" cy="548640"/>
          </a:xfrm>
          <a:prstGeom prst="rect">
            <a:avLst/>
          </a:prstGeom>
          <a:noFill/>
        </p:spPr>
        <p:txBody>
          <a:bodyPr wrap="square">
            <a:spAutoFit/>
          </a:bodyPr>
          <a:lstStyle/>
          <a:p>
            <a:pPr algn="l"/>
            <a:r>
              <a:rPr sz="1000" b="1" i="0">
                <a:solidFill>
                  <a:srgbClr val="FFFFFF"/>
                </a:solidFill>
              </a:rPr>
              <a:t>Payment methods</a:t>
            </a:r>
          </a:p>
        </p:txBody>
      </p:sp>
      <p:sp>
        <p:nvSpPr>
          <p:cNvPr id="45" name="TextBox 44"/>
          <p:cNvSpPr txBox="1"/>
          <p:nvPr/>
        </p:nvSpPr>
        <p:spPr>
          <a:xfrm>
            <a:off x="8567928" y="5166360"/>
            <a:ext cx="1554480" cy="566928"/>
          </a:xfrm>
          <a:prstGeom prst="rect">
            <a:avLst/>
          </a:prstGeom>
          <a:noFill/>
        </p:spPr>
        <p:txBody>
          <a:bodyPr wrap="square">
            <a:spAutoFit/>
          </a:bodyPr>
          <a:lstStyle/>
          <a:p>
            <a:pPr algn="l"/>
            <a:r>
              <a:rPr sz="900" b="0" i="0">
                <a:solidFill>
                  <a:srgbClr val="8AA5BF"/>
                </a:solidFill>
              </a:rPr>
              <a:t>UPI, cards, netbanking, wallets</a:t>
            </a:r>
          </a:p>
        </p:txBody>
      </p:sp>
      <p:sp>
        <p:nvSpPr>
          <p:cNvPr id="46" name="Rectangle 45"/>
          <p:cNvSpPr/>
          <p:nvPr/>
        </p:nvSpPr>
        <p:spPr>
          <a:xfrm>
            <a:off x="10332720" y="3776472"/>
            <a:ext cx="1783080" cy="2011680"/>
          </a:xfrm>
          <a:prstGeom prst="rect">
            <a:avLst/>
          </a:prstGeom>
          <a:solidFill>
            <a:srgbClr val="031D4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7" name="Rectangle 46"/>
          <p:cNvSpPr/>
          <p:nvPr/>
        </p:nvSpPr>
        <p:spPr>
          <a:xfrm>
            <a:off x="10332720" y="3776472"/>
            <a:ext cx="1783080" cy="45720"/>
          </a:xfrm>
          <a:prstGeom prst="rect">
            <a:avLst/>
          </a:prstGeom>
          <a:solidFill>
            <a:srgbClr val="0D94F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8" name="TextBox 47"/>
          <p:cNvSpPr txBox="1"/>
          <p:nvPr/>
        </p:nvSpPr>
        <p:spPr>
          <a:xfrm>
            <a:off x="10442448" y="3941063"/>
            <a:ext cx="1554480" cy="640080"/>
          </a:xfrm>
          <a:prstGeom prst="rect">
            <a:avLst/>
          </a:prstGeom>
          <a:noFill/>
        </p:spPr>
        <p:txBody>
          <a:bodyPr wrap="square">
            <a:spAutoFit/>
          </a:bodyPr>
          <a:lstStyle/>
          <a:p>
            <a:pPr algn="l"/>
            <a:r>
              <a:rPr sz="2000" b="1" i="0">
                <a:solidFill>
                  <a:srgbClr val="0D94FB"/>
                </a:solidFill>
              </a:rPr>
              <a:t>&lt;2%</a:t>
            </a:r>
          </a:p>
        </p:txBody>
      </p:sp>
      <p:sp>
        <p:nvSpPr>
          <p:cNvPr id="49" name="TextBox 48"/>
          <p:cNvSpPr txBox="1"/>
          <p:nvPr/>
        </p:nvSpPr>
        <p:spPr>
          <a:xfrm>
            <a:off x="10442448" y="4599432"/>
            <a:ext cx="1554480" cy="548640"/>
          </a:xfrm>
          <a:prstGeom prst="rect">
            <a:avLst/>
          </a:prstGeom>
          <a:noFill/>
        </p:spPr>
        <p:txBody>
          <a:bodyPr wrap="square">
            <a:spAutoFit/>
          </a:bodyPr>
          <a:lstStyle/>
          <a:p>
            <a:pPr algn="l"/>
            <a:r>
              <a:rPr sz="1000" b="1" i="0">
                <a:solidFill>
                  <a:srgbClr val="FFFFFF"/>
                </a:solidFill>
              </a:rPr>
              <a:t>Capital NPA target</a:t>
            </a:r>
          </a:p>
        </p:txBody>
      </p:sp>
      <p:sp>
        <p:nvSpPr>
          <p:cNvPr id="50" name="TextBox 49"/>
          <p:cNvSpPr txBox="1"/>
          <p:nvPr/>
        </p:nvSpPr>
        <p:spPr>
          <a:xfrm>
            <a:off x="10442448" y="5166360"/>
            <a:ext cx="1554480" cy="566928"/>
          </a:xfrm>
          <a:prstGeom prst="rect">
            <a:avLst/>
          </a:prstGeom>
          <a:noFill/>
        </p:spPr>
        <p:txBody>
          <a:bodyPr wrap="square">
            <a:spAutoFit/>
          </a:bodyPr>
          <a:lstStyle/>
          <a:p>
            <a:pPr algn="l"/>
            <a:r>
              <a:rPr sz="900" b="0" i="0">
                <a:solidFill>
                  <a:srgbClr val="8AA5BF"/>
                </a:solidFill>
              </a:rPr>
              <a:t>Transaction-history underwriting advantage</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88952" cy="6858000"/>
          </a:xfrm>
          <a:prstGeom prst="rect">
            <a:avLst/>
          </a:prstGeom>
          <a:solidFill>
            <a:srgbClr val="010F2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88952" cy="45720"/>
          </a:xfrm>
          <a:prstGeom prst="rect">
            <a:avLst/>
          </a:prstGeom>
          <a:solidFill>
            <a:srgbClr val="0D94F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6812280"/>
            <a:ext cx="12188952" cy="45720"/>
          </a:xfrm>
          <a:prstGeom prst="rect">
            <a:avLst/>
          </a:prstGeom>
          <a:solidFill>
            <a:srgbClr val="0D94F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64592"/>
            <a:ext cx="10972800" cy="320040"/>
          </a:xfrm>
          <a:prstGeom prst="rect">
            <a:avLst/>
          </a:prstGeom>
          <a:noFill/>
        </p:spPr>
        <p:txBody>
          <a:bodyPr wrap="square">
            <a:spAutoFit/>
          </a:bodyPr>
          <a:lstStyle/>
          <a:p>
            <a:pPr algn="l"/>
            <a:r>
              <a:rPr sz="950" b="1" i="0">
                <a:solidFill>
                  <a:srgbClr val="0D94FB"/>
                </a:solidFill>
              </a:rPr>
              <a:t>HONEST ASSESSMENT</a:t>
            </a:r>
          </a:p>
        </p:txBody>
      </p:sp>
      <p:sp>
        <p:nvSpPr>
          <p:cNvPr id="6" name="TextBox 5"/>
          <p:cNvSpPr txBox="1"/>
          <p:nvPr/>
        </p:nvSpPr>
        <p:spPr>
          <a:xfrm>
            <a:off x="548640" y="438912"/>
            <a:ext cx="10972800" cy="274320"/>
          </a:xfrm>
          <a:prstGeom prst="rect">
            <a:avLst/>
          </a:prstGeom>
          <a:noFill/>
        </p:spPr>
        <p:txBody>
          <a:bodyPr wrap="square">
            <a:spAutoFit/>
          </a:bodyPr>
          <a:lstStyle/>
          <a:p>
            <a:pPr algn="l"/>
            <a:r>
              <a:rPr sz="850" b="0" i="0">
                <a:solidFill>
                  <a:srgbClr val="8AA5BF"/>
                </a:solidFill>
              </a:rPr>
              <a:t>What's working and what isn't</a:t>
            </a:r>
          </a:p>
        </p:txBody>
      </p:sp>
      <p:sp>
        <p:nvSpPr>
          <p:cNvPr id="7" name="TextBox 6"/>
          <p:cNvSpPr txBox="1"/>
          <p:nvPr/>
        </p:nvSpPr>
        <p:spPr>
          <a:xfrm>
            <a:off x="548640" y="822960"/>
            <a:ext cx="10972800" cy="594360"/>
          </a:xfrm>
          <a:prstGeom prst="rect">
            <a:avLst/>
          </a:prstGeom>
          <a:noFill/>
        </p:spPr>
        <p:txBody>
          <a:bodyPr wrap="square">
            <a:spAutoFit/>
          </a:bodyPr>
          <a:lstStyle/>
          <a:p>
            <a:pPr algn="l"/>
            <a:r>
              <a:rPr sz="3200" b="1" i="0">
                <a:solidFill>
                  <a:srgbClr val="FFFFFF"/>
                </a:solidFill>
              </a:rPr>
              <a:t>Honest Assessment</a:t>
            </a:r>
          </a:p>
        </p:txBody>
      </p:sp>
      <p:sp>
        <p:nvSpPr>
          <p:cNvPr id="8" name="Rectangle 7"/>
          <p:cNvSpPr/>
          <p:nvPr/>
        </p:nvSpPr>
        <p:spPr>
          <a:xfrm>
            <a:off x="365760" y="1691640"/>
            <a:ext cx="5577840" cy="384048"/>
          </a:xfrm>
          <a:prstGeom prst="rect">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365760" y="1691640"/>
            <a:ext cx="5577840" cy="384048"/>
          </a:xfrm>
          <a:prstGeom prst="rect">
            <a:avLst/>
          </a:prstGeom>
          <a:noFill/>
        </p:spPr>
        <p:txBody>
          <a:bodyPr wrap="square">
            <a:spAutoFit/>
          </a:bodyPr>
          <a:lstStyle/>
          <a:p>
            <a:pPr algn="l"/>
            <a:r>
              <a:rPr sz="1350" b="1" i="0">
                <a:solidFill>
                  <a:srgbClr val="010F28"/>
                </a:solidFill>
              </a:rPr>
              <a:t>  ✓  What's Working</a:t>
            </a:r>
          </a:p>
        </p:txBody>
      </p:sp>
      <p:sp>
        <p:nvSpPr>
          <p:cNvPr id="10" name="TextBox 9"/>
          <p:cNvSpPr txBox="1"/>
          <p:nvPr/>
        </p:nvSpPr>
        <p:spPr>
          <a:xfrm>
            <a:off x="365760" y="2148840"/>
            <a:ext cx="5394960" cy="3749039"/>
          </a:xfrm>
          <a:prstGeom prst="rect">
            <a:avLst/>
          </a:prstGeom>
          <a:noFill/>
        </p:spPr>
        <p:txBody>
          <a:bodyPr wrap="square">
            <a:spAutoFit/>
          </a:bodyPr>
          <a:lstStyle/>
          <a:p>
            <a:pPr>
              <a:spcAft>
                <a:spcPts val="300"/>
              </a:spcAft>
            </a:pPr>
            <a:r>
              <a:rPr sz="1250" b="0">
                <a:solidFill>
                  <a:srgbClr val="FFFFFF"/>
                </a:solidFill>
              </a:rPr>
              <a:t>✓  Developer experience moat — 8 years of compound advantage in API quality &amp; docs</a:t>
            </a:r>
          </a:p>
          <a:p>
            <a:pPr>
              <a:spcAft>
                <a:spcPts val="300"/>
              </a:spcAft>
            </a:pPr>
            <a:r>
              <a:rPr sz="1250" b="0">
                <a:solidFill>
                  <a:srgbClr val="FFFFFF"/>
                </a:solidFill>
              </a:rPr>
              <a:t>✓  Data flywheel — more transactions → better fraud detection → higher success rate → more merchants</a:t>
            </a:r>
          </a:p>
          <a:p>
            <a:pPr>
              <a:spcAft>
                <a:spcPts val="300"/>
              </a:spcAft>
            </a:pPr>
            <a:r>
              <a:rPr sz="1250" b="0">
                <a:solidFill>
                  <a:srgbClr val="FFFFFF"/>
                </a:solidFill>
              </a:rPr>
              <a:t>✓  SME trust — 8M+ businesses rely on Razorpay for revenue collection; high switching cost</a:t>
            </a:r>
          </a:p>
          <a:p>
            <a:pPr>
              <a:spcAft>
                <a:spcPts val="300"/>
              </a:spcAft>
            </a:pPr>
            <a:r>
              <a:rPr sz="1250" b="0">
                <a:solidFill>
                  <a:srgbClr val="FFFFFF"/>
                </a:solidFill>
              </a:rPr>
              <a:t>✓  Capital's underwriting advantage — transaction-history beats bureau for new-to-credit SMEs</a:t>
            </a:r>
          </a:p>
          <a:p>
            <a:pPr>
              <a:spcAft>
                <a:spcPts val="300"/>
              </a:spcAft>
            </a:pPr>
            <a:r>
              <a:rPr sz="1250" b="0">
                <a:solidFill>
                  <a:srgbClr val="FFFFFF"/>
                </a:solidFill>
              </a:rPr>
              <a:t>✓  Enterprise expansion — moving upmarket without losing the SME base</a:t>
            </a:r>
          </a:p>
        </p:txBody>
      </p:sp>
      <p:sp>
        <p:nvSpPr>
          <p:cNvPr id="11" name="Rectangle 10"/>
          <p:cNvSpPr/>
          <p:nvPr/>
        </p:nvSpPr>
        <p:spPr>
          <a:xfrm>
            <a:off x="6400800" y="1691640"/>
            <a:ext cx="5577840" cy="384048"/>
          </a:xfrm>
          <a:prstGeom prst="rect">
            <a:avLst/>
          </a:prstGeom>
          <a:solidFill>
            <a:srgbClr val="EF444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6400800" y="1691640"/>
            <a:ext cx="5577840" cy="384048"/>
          </a:xfrm>
          <a:prstGeom prst="rect">
            <a:avLst/>
          </a:prstGeom>
          <a:noFill/>
        </p:spPr>
        <p:txBody>
          <a:bodyPr wrap="square">
            <a:spAutoFit/>
          </a:bodyPr>
          <a:lstStyle/>
          <a:p>
            <a:pPr algn="l"/>
            <a:r>
              <a:rPr sz="1350" b="1" i="0">
                <a:solidFill>
                  <a:srgbClr val="FFFFFF"/>
                </a:solidFill>
              </a:rPr>
              <a:t>  ✗  What's Not Working</a:t>
            </a:r>
          </a:p>
        </p:txBody>
      </p:sp>
      <p:sp>
        <p:nvSpPr>
          <p:cNvPr id="13" name="TextBox 12"/>
          <p:cNvSpPr txBox="1"/>
          <p:nvPr/>
        </p:nvSpPr>
        <p:spPr>
          <a:xfrm>
            <a:off x="6400800" y="2148840"/>
            <a:ext cx="5394960" cy="3749039"/>
          </a:xfrm>
          <a:prstGeom prst="rect">
            <a:avLst/>
          </a:prstGeom>
          <a:noFill/>
        </p:spPr>
        <p:txBody>
          <a:bodyPr wrap="square">
            <a:spAutoFit/>
          </a:bodyPr>
          <a:lstStyle/>
          <a:p>
            <a:pPr>
              <a:spcAft>
                <a:spcPts val="300"/>
              </a:spcAft>
            </a:pPr>
            <a:r>
              <a:rPr sz="1250" b="0">
                <a:solidFill>
                  <a:srgbClr val="FFFFFF"/>
                </a:solidFill>
              </a:rPr>
              <a:t>✗  Regulatory ceiling — no banking licence; one RBI circular away from a product constraint</a:t>
            </a:r>
          </a:p>
          <a:p>
            <a:pPr>
              <a:spcAft>
                <a:spcPts val="300"/>
              </a:spcAft>
            </a:pPr>
            <a:r>
              <a:rPr sz="1250" b="0">
                <a:solidFill>
                  <a:srgbClr val="FFFFFF"/>
                </a:solidFill>
              </a:rPr>
              <a:t>✗  Commoditization in the gateway — PayU and Cashfree have closed the API gap</a:t>
            </a:r>
          </a:p>
          <a:p>
            <a:pPr>
              <a:spcAft>
                <a:spcPts val="300"/>
              </a:spcAft>
            </a:pPr>
            <a:r>
              <a:rPr sz="1250" b="0">
                <a:solidFill>
                  <a:srgbClr val="FFFFFF"/>
                </a:solidFill>
              </a:rPr>
              <a:t>✗  Enterprise sales motion — self-serve breaks down above ₹10Cr transaction volume</a:t>
            </a:r>
          </a:p>
          <a:p>
            <a:pPr>
              <a:spcAft>
                <a:spcPts val="300"/>
              </a:spcAft>
            </a:pPr>
            <a:r>
              <a:rPr sz="1250" b="0">
                <a:solidFill>
                  <a:srgbClr val="FFFFFF"/>
                </a:solidFill>
              </a:rPr>
              <a:t>✗  Opfin execution risk — payroll compliance errors at scale = reputational crisis</a:t>
            </a:r>
          </a:p>
          <a:p>
            <a:pPr>
              <a:spcAft>
                <a:spcPts val="300"/>
              </a:spcAft>
            </a:pPr>
            <a:r>
              <a:rPr sz="1250" b="0">
                <a:solidFill>
                  <a:srgbClr val="FFFFFF"/>
                </a:solidFill>
              </a:rPr>
              <a:t>✗  Valuation overhang — $7.5B Series F set at 2021 peak; secondary market is difficult</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88952" cy="6858000"/>
          </a:xfrm>
          <a:prstGeom prst="rect">
            <a:avLst/>
          </a:prstGeom>
          <a:solidFill>
            <a:srgbClr val="010F2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88952" cy="45720"/>
          </a:xfrm>
          <a:prstGeom prst="rect">
            <a:avLst/>
          </a:prstGeom>
          <a:solidFill>
            <a:srgbClr val="0D94F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6812280"/>
            <a:ext cx="12188952" cy="45720"/>
          </a:xfrm>
          <a:prstGeom prst="rect">
            <a:avLst/>
          </a:prstGeom>
          <a:solidFill>
            <a:srgbClr val="0D94F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64592"/>
            <a:ext cx="10972800" cy="320040"/>
          </a:xfrm>
          <a:prstGeom prst="rect">
            <a:avLst/>
          </a:prstGeom>
          <a:noFill/>
        </p:spPr>
        <p:txBody>
          <a:bodyPr wrap="square">
            <a:spAutoFit/>
          </a:bodyPr>
          <a:lstStyle/>
          <a:p>
            <a:pPr algn="l"/>
            <a:r>
              <a:rPr sz="950" b="1" i="0">
                <a:solidFill>
                  <a:srgbClr val="0D94FB"/>
                </a:solidFill>
              </a:rPr>
              <a:t>MARKET OPPORTUNITY</a:t>
            </a:r>
          </a:p>
        </p:txBody>
      </p:sp>
      <p:sp>
        <p:nvSpPr>
          <p:cNvPr id="6" name="TextBox 5"/>
          <p:cNvSpPr txBox="1"/>
          <p:nvPr/>
        </p:nvSpPr>
        <p:spPr>
          <a:xfrm>
            <a:off x="548640" y="438912"/>
            <a:ext cx="10972800" cy="274320"/>
          </a:xfrm>
          <a:prstGeom prst="rect">
            <a:avLst/>
          </a:prstGeom>
          <a:noFill/>
        </p:spPr>
        <p:txBody>
          <a:bodyPr wrap="square">
            <a:spAutoFit/>
          </a:bodyPr>
          <a:lstStyle/>
          <a:p>
            <a:pPr algn="l"/>
            <a:r>
              <a:rPr sz="850" b="0" i="0">
                <a:solidFill>
                  <a:srgbClr val="8AA5BF"/>
                </a:solidFill>
              </a:rPr>
              <a:t>India's digital payments and SME finance landscape</a:t>
            </a:r>
          </a:p>
        </p:txBody>
      </p:sp>
      <p:sp>
        <p:nvSpPr>
          <p:cNvPr id="7" name="TextBox 6"/>
          <p:cNvSpPr txBox="1"/>
          <p:nvPr/>
        </p:nvSpPr>
        <p:spPr>
          <a:xfrm>
            <a:off x="548640" y="822960"/>
            <a:ext cx="10972800" cy="594360"/>
          </a:xfrm>
          <a:prstGeom prst="rect">
            <a:avLst/>
          </a:prstGeom>
          <a:noFill/>
        </p:spPr>
        <p:txBody>
          <a:bodyPr wrap="square">
            <a:spAutoFit/>
          </a:bodyPr>
          <a:lstStyle/>
          <a:p>
            <a:pPr algn="l"/>
            <a:r>
              <a:rPr sz="3200" b="1" i="0">
                <a:solidFill>
                  <a:srgbClr val="FFFFFF"/>
                </a:solidFill>
              </a:rPr>
              <a:t>India Market Opportunity</a:t>
            </a:r>
          </a:p>
        </p:txBody>
      </p:sp>
      <p:pic>
        <p:nvPicPr>
          <p:cNvPr id="8" name="Picture 7" descr="rpy_market.png"/>
          <p:cNvPicPr>
            <a:picLocks noChangeAspect="1"/>
          </p:cNvPicPr>
          <p:nvPr/>
        </p:nvPicPr>
        <p:blipFill>
          <a:blip r:embed="rId2"/>
          <a:stretch>
            <a:fillRect/>
          </a:stretch>
        </p:blipFill>
        <p:spPr>
          <a:xfrm>
            <a:off x="365760" y="1536192"/>
            <a:ext cx="5029200" cy="3200400"/>
          </a:xfrm>
          <a:prstGeom prst="rect">
            <a:avLst/>
          </a:prstGeom>
        </p:spPr>
      </p:pic>
      <p:sp>
        <p:nvSpPr>
          <p:cNvPr id="9" name="Rectangle 8"/>
          <p:cNvSpPr/>
          <p:nvPr/>
        </p:nvSpPr>
        <p:spPr>
          <a:xfrm>
            <a:off x="5760720" y="1554480"/>
            <a:ext cx="6035040" cy="365760"/>
          </a:xfrm>
          <a:prstGeom prst="rect">
            <a:avLst/>
          </a:prstGeom>
          <a:solidFill>
            <a:srgbClr val="0D94F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760720" y="1554480"/>
            <a:ext cx="6035040" cy="365760"/>
          </a:xfrm>
          <a:prstGeom prst="rect">
            <a:avLst/>
          </a:prstGeom>
          <a:noFill/>
        </p:spPr>
        <p:txBody>
          <a:bodyPr wrap="square">
            <a:spAutoFit/>
          </a:bodyPr>
          <a:lstStyle/>
          <a:p>
            <a:pPr algn="l"/>
            <a:r>
              <a:rPr sz="1150" b="1" i="0">
                <a:solidFill>
                  <a:srgbClr val="010F28"/>
                </a:solidFill>
              </a:rPr>
              <a:t>  Key Market Numbers</a:t>
            </a:r>
          </a:p>
        </p:txBody>
      </p:sp>
      <p:sp>
        <p:nvSpPr>
          <p:cNvPr id="11" name="Rectangle 10"/>
          <p:cNvSpPr/>
          <p:nvPr/>
        </p:nvSpPr>
        <p:spPr>
          <a:xfrm>
            <a:off x="5760720" y="1956816"/>
            <a:ext cx="6035040" cy="521207"/>
          </a:xfrm>
          <a:prstGeom prst="rect">
            <a:avLst/>
          </a:prstGeom>
          <a:solidFill>
            <a:srgbClr val="031D4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5925312" y="2029968"/>
            <a:ext cx="1234440" cy="320040"/>
          </a:xfrm>
          <a:prstGeom prst="rect">
            <a:avLst/>
          </a:prstGeom>
          <a:noFill/>
        </p:spPr>
        <p:txBody>
          <a:bodyPr wrap="square">
            <a:spAutoFit/>
          </a:bodyPr>
          <a:lstStyle/>
          <a:p>
            <a:pPr algn="l"/>
            <a:r>
              <a:rPr sz="1400" b="1" i="0">
                <a:solidFill>
                  <a:srgbClr val="0D94FB"/>
                </a:solidFill>
              </a:rPr>
              <a:t>64M+</a:t>
            </a:r>
          </a:p>
        </p:txBody>
      </p:sp>
      <p:sp>
        <p:nvSpPr>
          <p:cNvPr id="13" name="TextBox 12"/>
          <p:cNvSpPr txBox="1"/>
          <p:nvPr/>
        </p:nvSpPr>
        <p:spPr>
          <a:xfrm>
            <a:off x="7205472" y="2048256"/>
            <a:ext cx="4297680" cy="347472"/>
          </a:xfrm>
          <a:prstGeom prst="rect">
            <a:avLst/>
          </a:prstGeom>
          <a:noFill/>
        </p:spPr>
        <p:txBody>
          <a:bodyPr wrap="square">
            <a:spAutoFit/>
          </a:bodyPr>
          <a:lstStyle/>
          <a:p>
            <a:pPr algn="l"/>
            <a:r>
              <a:rPr sz="1100" b="0" i="0">
                <a:solidFill>
                  <a:srgbClr val="FFFFFF"/>
                </a:solidFill>
              </a:rPr>
              <a:t>SMEs in India — Razorpay's addressable market</a:t>
            </a:r>
          </a:p>
        </p:txBody>
      </p:sp>
      <p:sp>
        <p:nvSpPr>
          <p:cNvPr id="14" name="Rectangle 13"/>
          <p:cNvSpPr/>
          <p:nvPr/>
        </p:nvSpPr>
        <p:spPr>
          <a:xfrm>
            <a:off x="5760720" y="2505456"/>
            <a:ext cx="6035040" cy="521207"/>
          </a:xfrm>
          <a:prstGeom prst="rect">
            <a:avLst/>
          </a:prstGeom>
          <a:solidFill>
            <a:srgbClr val="011A3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5925312" y="2578608"/>
            <a:ext cx="1234440" cy="320040"/>
          </a:xfrm>
          <a:prstGeom prst="rect">
            <a:avLst/>
          </a:prstGeom>
          <a:noFill/>
        </p:spPr>
        <p:txBody>
          <a:bodyPr wrap="square">
            <a:spAutoFit/>
          </a:bodyPr>
          <a:lstStyle/>
          <a:p>
            <a:pPr algn="l"/>
            <a:r>
              <a:rPr sz="1400" b="1" i="0">
                <a:solidFill>
                  <a:srgbClr val="0D94FB"/>
                </a:solidFill>
              </a:rPr>
              <a:t>8M+</a:t>
            </a:r>
          </a:p>
        </p:txBody>
      </p:sp>
      <p:sp>
        <p:nvSpPr>
          <p:cNvPr id="16" name="TextBox 15"/>
          <p:cNvSpPr txBox="1"/>
          <p:nvPr/>
        </p:nvSpPr>
        <p:spPr>
          <a:xfrm>
            <a:off x="7205472" y="2596896"/>
            <a:ext cx="4297680" cy="347472"/>
          </a:xfrm>
          <a:prstGeom prst="rect">
            <a:avLst/>
          </a:prstGeom>
          <a:noFill/>
        </p:spPr>
        <p:txBody>
          <a:bodyPr wrap="square">
            <a:spAutoFit/>
          </a:bodyPr>
          <a:lstStyle/>
          <a:p>
            <a:pPr algn="l"/>
            <a:r>
              <a:rPr sz="1100" b="0" i="0">
                <a:solidFill>
                  <a:srgbClr val="FFFFFF"/>
                </a:solidFill>
              </a:rPr>
              <a:t>Merchants on platform — ~12.5% TAM penetration</a:t>
            </a:r>
          </a:p>
        </p:txBody>
      </p:sp>
      <p:sp>
        <p:nvSpPr>
          <p:cNvPr id="17" name="Rectangle 16"/>
          <p:cNvSpPr/>
          <p:nvPr/>
        </p:nvSpPr>
        <p:spPr>
          <a:xfrm>
            <a:off x="5760720" y="3054096"/>
            <a:ext cx="6035040" cy="521207"/>
          </a:xfrm>
          <a:prstGeom prst="rect">
            <a:avLst/>
          </a:prstGeom>
          <a:solidFill>
            <a:srgbClr val="031D4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5925312" y="3127248"/>
            <a:ext cx="1234440" cy="320040"/>
          </a:xfrm>
          <a:prstGeom prst="rect">
            <a:avLst/>
          </a:prstGeom>
          <a:noFill/>
        </p:spPr>
        <p:txBody>
          <a:bodyPr wrap="square">
            <a:spAutoFit/>
          </a:bodyPr>
          <a:lstStyle/>
          <a:p>
            <a:pPr algn="l"/>
            <a:r>
              <a:rPr sz="1400" b="1" i="0">
                <a:solidFill>
                  <a:srgbClr val="0D94FB"/>
                </a:solidFill>
              </a:rPr>
              <a:t>₹12T+</a:t>
            </a:r>
          </a:p>
        </p:txBody>
      </p:sp>
      <p:sp>
        <p:nvSpPr>
          <p:cNvPr id="19" name="TextBox 18"/>
          <p:cNvSpPr txBox="1"/>
          <p:nvPr/>
        </p:nvSpPr>
        <p:spPr>
          <a:xfrm>
            <a:off x="7205472" y="3145536"/>
            <a:ext cx="4297680" cy="347472"/>
          </a:xfrm>
          <a:prstGeom prst="rect">
            <a:avLst/>
          </a:prstGeom>
          <a:noFill/>
        </p:spPr>
        <p:txBody>
          <a:bodyPr wrap="square">
            <a:spAutoFit/>
          </a:bodyPr>
          <a:lstStyle/>
          <a:p>
            <a:pPr algn="l"/>
            <a:r>
              <a:rPr sz="1100" b="0" i="0">
                <a:solidFill>
                  <a:srgbClr val="FFFFFF"/>
                </a:solidFill>
              </a:rPr>
              <a:t>Annual digital payments TAM (FY24)</a:t>
            </a:r>
          </a:p>
        </p:txBody>
      </p:sp>
      <p:sp>
        <p:nvSpPr>
          <p:cNvPr id="20" name="Rectangle 19"/>
          <p:cNvSpPr/>
          <p:nvPr/>
        </p:nvSpPr>
        <p:spPr>
          <a:xfrm>
            <a:off x="5760720" y="3602736"/>
            <a:ext cx="6035040" cy="521207"/>
          </a:xfrm>
          <a:prstGeom prst="rect">
            <a:avLst/>
          </a:prstGeom>
          <a:solidFill>
            <a:srgbClr val="011A3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1" name="TextBox 20"/>
          <p:cNvSpPr txBox="1"/>
          <p:nvPr/>
        </p:nvSpPr>
        <p:spPr>
          <a:xfrm>
            <a:off x="5925312" y="3675887"/>
            <a:ext cx="1234440" cy="320040"/>
          </a:xfrm>
          <a:prstGeom prst="rect">
            <a:avLst/>
          </a:prstGeom>
          <a:noFill/>
        </p:spPr>
        <p:txBody>
          <a:bodyPr wrap="square">
            <a:spAutoFit/>
          </a:bodyPr>
          <a:lstStyle/>
          <a:p>
            <a:pPr algn="l"/>
            <a:r>
              <a:rPr sz="1400" b="1" i="0">
                <a:solidFill>
                  <a:srgbClr val="0D94FB"/>
                </a:solidFill>
              </a:rPr>
              <a:t>$90B+</a:t>
            </a:r>
          </a:p>
        </p:txBody>
      </p:sp>
      <p:sp>
        <p:nvSpPr>
          <p:cNvPr id="22" name="TextBox 21"/>
          <p:cNvSpPr txBox="1"/>
          <p:nvPr/>
        </p:nvSpPr>
        <p:spPr>
          <a:xfrm>
            <a:off x="7205472" y="3694176"/>
            <a:ext cx="4297680" cy="347472"/>
          </a:xfrm>
          <a:prstGeom prst="rect">
            <a:avLst/>
          </a:prstGeom>
          <a:noFill/>
        </p:spPr>
        <p:txBody>
          <a:bodyPr wrap="square">
            <a:spAutoFit/>
          </a:bodyPr>
          <a:lstStyle/>
          <a:p>
            <a:pPr algn="l"/>
            <a:r>
              <a:rPr sz="1100" b="0" i="0">
                <a:solidFill>
                  <a:srgbClr val="FFFFFF"/>
                </a:solidFill>
              </a:rPr>
              <a:t>Razorpay GMV — growing at ~30% YoY</a:t>
            </a:r>
          </a:p>
        </p:txBody>
      </p:sp>
      <p:sp>
        <p:nvSpPr>
          <p:cNvPr id="23" name="Rectangle 22"/>
          <p:cNvSpPr/>
          <p:nvPr/>
        </p:nvSpPr>
        <p:spPr>
          <a:xfrm>
            <a:off x="5760720" y="4151376"/>
            <a:ext cx="6035040" cy="521207"/>
          </a:xfrm>
          <a:prstGeom prst="rect">
            <a:avLst/>
          </a:prstGeom>
          <a:solidFill>
            <a:srgbClr val="031D4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TextBox 23"/>
          <p:cNvSpPr txBox="1"/>
          <p:nvPr/>
        </p:nvSpPr>
        <p:spPr>
          <a:xfrm>
            <a:off x="5925312" y="4224528"/>
            <a:ext cx="1234440" cy="320040"/>
          </a:xfrm>
          <a:prstGeom prst="rect">
            <a:avLst/>
          </a:prstGeom>
          <a:noFill/>
        </p:spPr>
        <p:txBody>
          <a:bodyPr wrap="square">
            <a:spAutoFit/>
          </a:bodyPr>
          <a:lstStyle/>
          <a:p>
            <a:pPr algn="l"/>
            <a:r>
              <a:rPr sz="1400" b="1" i="0">
                <a:solidFill>
                  <a:srgbClr val="0D94FB"/>
                </a:solidFill>
              </a:rPr>
              <a:t>90%+</a:t>
            </a:r>
          </a:p>
        </p:txBody>
      </p:sp>
      <p:sp>
        <p:nvSpPr>
          <p:cNvPr id="25" name="TextBox 24"/>
          <p:cNvSpPr txBox="1"/>
          <p:nvPr/>
        </p:nvSpPr>
        <p:spPr>
          <a:xfrm>
            <a:off x="7205472" y="4242816"/>
            <a:ext cx="4297680" cy="347472"/>
          </a:xfrm>
          <a:prstGeom prst="rect">
            <a:avLst/>
          </a:prstGeom>
          <a:noFill/>
        </p:spPr>
        <p:txBody>
          <a:bodyPr wrap="square">
            <a:spAutoFit/>
          </a:bodyPr>
          <a:lstStyle/>
          <a:p>
            <a:pPr algn="l"/>
            <a:r>
              <a:rPr sz="1100" b="0" i="0">
                <a:solidFill>
                  <a:srgbClr val="FFFFFF"/>
                </a:solidFill>
              </a:rPr>
              <a:t>SMEs underserved by traditional finance → Capital TAM</a:t>
            </a:r>
          </a:p>
        </p:txBody>
      </p:sp>
      <p:sp>
        <p:nvSpPr>
          <p:cNvPr id="26" name="Rectangle 25"/>
          <p:cNvSpPr/>
          <p:nvPr/>
        </p:nvSpPr>
        <p:spPr>
          <a:xfrm>
            <a:off x="5760720" y="4700016"/>
            <a:ext cx="6035040" cy="521207"/>
          </a:xfrm>
          <a:prstGeom prst="rect">
            <a:avLst/>
          </a:prstGeom>
          <a:solidFill>
            <a:srgbClr val="011A3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7" name="TextBox 26"/>
          <p:cNvSpPr txBox="1"/>
          <p:nvPr/>
        </p:nvSpPr>
        <p:spPr>
          <a:xfrm>
            <a:off x="5925312" y="4773168"/>
            <a:ext cx="1234440" cy="320040"/>
          </a:xfrm>
          <a:prstGeom prst="rect">
            <a:avLst/>
          </a:prstGeom>
          <a:noFill/>
        </p:spPr>
        <p:txBody>
          <a:bodyPr wrap="square">
            <a:spAutoFit/>
          </a:bodyPr>
          <a:lstStyle/>
          <a:p>
            <a:pPr algn="l"/>
            <a:r>
              <a:rPr sz="1400" b="1" i="0">
                <a:solidFill>
                  <a:srgbClr val="0D94FB"/>
                </a:solidFill>
              </a:rPr>
              <a:t>10×</a:t>
            </a:r>
          </a:p>
        </p:txBody>
      </p:sp>
      <p:sp>
        <p:nvSpPr>
          <p:cNvPr id="28" name="TextBox 27"/>
          <p:cNvSpPr txBox="1"/>
          <p:nvPr/>
        </p:nvSpPr>
        <p:spPr>
          <a:xfrm>
            <a:off x="7205472" y="4791456"/>
            <a:ext cx="4297680" cy="347472"/>
          </a:xfrm>
          <a:prstGeom prst="rect">
            <a:avLst/>
          </a:prstGeom>
          <a:noFill/>
        </p:spPr>
        <p:txBody>
          <a:bodyPr wrap="square">
            <a:spAutoFit/>
          </a:bodyPr>
          <a:lstStyle/>
          <a:p>
            <a:pPr algn="l"/>
            <a:r>
              <a:rPr sz="1100" b="0" i="0">
                <a:solidFill>
                  <a:srgbClr val="FFFFFF"/>
                </a:solidFill>
              </a:rPr>
              <a:t>Revenue/merchant headroom vs global benchmarks</a:t>
            </a:r>
          </a:p>
        </p:txBody>
      </p:sp>
      <p:sp>
        <p:nvSpPr>
          <p:cNvPr id="29" name="Rectangle 28"/>
          <p:cNvSpPr/>
          <p:nvPr/>
        </p:nvSpPr>
        <p:spPr>
          <a:xfrm>
            <a:off x="365760" y="5943600"/>
            <a:ext cx="11430000" cy="804672"/>
          </a:xfrm>
          <a:prstGeom prst="rect">
            <a:avLst/>
          </a:prstGeom>
          <a:solidFill>
            <a:srgbClr val="031D4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0" name="Rectangle 29"/>
          <p:cNvSpPr/>
          <p:nvPr/>
        </p:nvSpPr>
        <p:spPr>
          <a:xfrm>
            <a:off x="365760" y="5943600"/>
            <a:ext cx="54864" cy="804672"/>
          </a:xfrm>
          <a:prstGeom prst="rect">
            <a:avLst/>
          </a:prstGeom>
          <a:solidFill>
            <a:srgbClr val="0D94F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1" name="TextBox 30"/>
          <p:cNvSpPr txBox="1"/>
          <p:nvPr/>
        </p:nvSpPr>
        <p:spPr>
          <a:xfrm>
            <a:off x="566928" y="6016752"/>
            <a:ext cx="10972800" cy="658368"/>
          </a:xfrm>
          <a:prstGeom prst="rect">
            <a:avLst/>
          </a:prstGeom>
          <a:noFill/>
        </p:spPr>
        <p:txBody>
          <a:bodyPr wrap="square">
            <a:spAutoFit/>
          </a:bodyPr>
          <a:lstStyle/>
          <a:p>
            <a:pPr algn="l"/>
            <a:r>
              <a:rPr sz="1100" b="0" i="1">
                <a:solidFill>
                  <a:srgbClr val="C8D8E8"/>
                </a:solidFill>
              </a:rPr>
              <a:t>Razorpay's opportunity is not user growth — it's revenue depth per merchant.  At current penetration levels, Capital alone has a multi-billion dollar runway within the existing merchant base.</a:t>
            </a: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88952" cy="6858000"/>
          </a:xfrm>
          <a:prstGeom prst="rect">
            <a:avLst/>
          </a:prstGeom>
          <a:solidFill>
            <a:srgbClr val="01265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8016" cy="6858000"/>
          </a:xfrm>
          <a:prstGeom prst="rect">
            <a:avLst/>
          </a:prstGeom>
          <a:solidFill>
            <a:srgbClr val="0D94F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0"/>
            <a:ext cx="12188952" cy="45720"/>
          </a:xfrm>
          <a:prstGeom prst="rect">
            <a:avLst/>
          </a:prstGeom>
          <a:solidFill>
            <a:srgbClr val="0D94F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0" y="6812280"/>
            <a:ext cx="12188952" cy="45720"/>
          </a:xfrm>
          <a:prstGeom prst="rect">
            <a:avLst/>
          </a:prstGeom>
          <a:solidFill>
            <a:srgbClr val="0D94F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502920" y="2560320"/>
            <a:ext cx="10972800" cy="1097280"/>
          </a:xfrm>
          <a:prstGeom prst="rect">
            <a:avLst/>
          </a:prstGeom>
          <a:noFill/>
        </p:spPr>
        <p:txBody>
          <a:bodyPr wrap="square">
            <a:spAutoFit/>
          </a:bodyPr>
          <a:lstStyle/>
          <a:p>
            <a:pPr algn="l"/>
            <a:r>
              <a:rPr sz="5000" b="1" i="0">
                <a:solidFill>
                  <a:srgbClr val="FFFFFF"/>
                </a:solidFill>
              </a:rPr>
              <a:t>The Competition</a:t>
            </a:r>
          </a:p>
        </p:txBody>
      </p:sp>
      <p:sp>
        <p:nvSpPr>
          <p:cNvPr id="7" name="TextBox 6"/>
          <p:cNvSpPr txBox="1"/>
          <p:nvPr/>
        </p:nvSpPr>
        <p:spPr>
          <a:xfrm>
            <a:off x="502920" y="3840480"/>
            <a:ext cx="10972800" cy="457200"/>
          </a:xfrm>
          <a:prstGeom prst="rect">
            <a:avLst/>
          </a:prstGeom>
          <a:noFill/>
        </p:spPr>
        <p:txBody>
          <a:bodyPr wrap="square">
            <a:spAutoFit/>
          </a:bodyPr>
          <a:lstStyle/>
          <a:p>
            <a:pPr algn="l"/>
            <a:r>
              <a:rPr sz="1600" b="0" i="0">
                <a:solidFill>
                  <a:srgbClr val="0D94FB"/>
                </a:solidFill>
              </a:rPr>
              <a:t>Razorpay vs Stripe · PayU · Cashfree · PhonePe Business</a:t>
            </a:r>
          </a:p>
        </p:txBody>
      </p:sp>
      <p:sp>
        <p:nvSpPr>
          <p:cNvPr id="8" name="TextBox 7"/>
          <p:cNvSpPr txBox="1"/>
          <p:nvPr/>
        </p:nvSpPr>
        <p:spPr>
          <a:xfrm>
            <a:off x="502920" y="6400800"/>
            <a:ext cx="10972800" cy="347472"/>
          </a:xfrm>
          <a:prstGeom prst="rect">
            <a:avLst/>
          </a:prstGeom>
          <a:noFill/>
        </p:spPr>
        <p:txBody>
          <a:bodyPr wrap="square">
            <a:spAutoFit/>
          </a:bodyPr>
          <a:lstStyle/>
          <a:p>
            <a:pPr algn="l"/>
            <a:r>
              <a:rPr sz="900" b="0" i="0">
                <a:solidFill>
                  <a:srgbClr val="8AA5BF"/>
                </a:solidFill>
              </a:rPr>
              <a:t>Razorpay  ·  Product Teardown  ·  Shraddha Singh  ·  June 2026</a:t>
            </a:r>
          </a:p>
        </p:txBody>
      </p:sp>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88952" cy="6858000"/>
          </a:xfrm>
          <a:prstGeom prst="rect">
            <a:avLst/>
          </a:prstGeom>
          <a:solidFill>
            <a:srgbClr val="010F2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88952" cy="45720"/>
          </a:xfrm>
          <a:prstGeom prst="rect">
            <a:avLst/>
          </a:prstGeom>
          <a:solidFill>
            <a:srgbClr val="0D94F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6812280"/>
            <a:ext cx="12188952" cy="45720"/>
          </a:xfrm>
          <a:prstGeom prst="rect">
            <a:avLst/>
          </a:prstGeom>
          <a:solidFill>
            <a:srgbClr val="0D94F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64592"/>
            <a:ext cx="10972800" cy="320040"/>
          </a:xfrm>
          <a:prstGeom prst="rect">
            <a:avLst/>
          </a:prstGeom>
          <a:noFill/>
        </p:spPr>
        <p:txBody>
          <a:bodyPr wrap="square">
            <a:spAutoFit/>
          </a:bodyPr>
          <a:lstStyle/>
          <a:p>
            <a:pPr algn="l"/>
            <a:r>
              <a:rPr sz="950" b="1" i="0">
                <a:solidFill>
                  <a:srgbClr val="0D94FB"/>
                </a:solidFill>
              </a:rPr>
              <a:t>RAZORPAY vs STRIPE</a:t>
            </a:r>
          </a:p>
        </p:txBody>
      </p:sp>
      <p:sp>
        <p:nvSpPr>
          <p:cNvPr id="6" name="TextBox 5"/>
          <p:cNvSpPr txBox="1"/>
          <p:nvPr/>
        </p:nvSpPr>
        <p:spPr>
          <a:xfrm>
            <a:off x="548640" y="438912"/>
            <a:ext cx="10972800" cy="274320"/>
          </a:xfrm>
          <a:prstGeom prst="rect">
            <a:avLst/>
          </a:prstGeom>
          <a:noFill/>
        </p:spPr>
        <p:txBody>
          <a:bodyPr wrap="square">
            <a:spAutoFit/>
          </a:bodyPr>
          <a:lstStyle/>
          <a:p>
            <a:pPr algn="l"/>
            <a:r>
              <a:rPr sz="850" b="0" i="0">
                <a:solidFill>
                  <a:srgbClr val="8AA5BF"/>
                </a:solidFill>
              </a:rPr>
              <a:t>Why the 'Indian Stripe' framing misses the point</a:t>
            </a:r>
          </a:p>
        </p:txBody>
      </p:sp>
      <p:sp>
        <p:nvSpPr>
          <p:cNvPr id="7" name="TextBox 6"/>
          <p:cNvSpPr txBox="1"/>
          <p:nvPr/>
        </p:nvSpPr>
        <p:spPr>
          <a:xfrm>
            <a:off x="548640" y="822960"/>
            <a:ext cx="10972800" cy="594360"/>
          </a:xfrm>
          <a:prstGeom prst="rect">
            <a:avLst/>
          </a:prstGeom>
          <a:noFill/>
        </p:spPr>
        <p:txBody>
          <a:bodyPr wrap="square">
            <a:spAutoFit/>
          </a:bodyPr>
          <a:lstStyle/>
          <a:p>
            <a:pPr algn="l"/>
            <a:r>
              <a:rPr sz="3000" b="1" i="0">
                <a:solidFill>
                  <a:srgbClr val="FFFFFF"/>
                </a:solidFill>
              </a:rPr>
              <a:t>Razorpay vs Stripe — Key Differences</a:t>
            </a:r>
          </a:p>
        </p:txBody>
      </p:sp>
      <p:sp>
        <p:nvSpPr>
          <p:cNvPr id="8" name="Rectangle 7"/>
          <p:cNvSpPr/>
          <p:nvPr/>
        </p:nvSpPr>
        <p:spPr>
          <a:xfrm>
            <a:off x="320040" y="1627632"/>
            <a:ext cx="11521440" cy="585216"/>
          </a:xfrm>
          <a:prstGeom prst="rect">
            <a:avLst/>
          </a:prstGeom>
          <a:solidFill>
            <a:srgbClr val="0D94F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320040" y="1700784"/>
            <a:ext cx="3383280" cy="475488"/>
          </a:xfrm>
          <a:prstGeom prst="rect">
            <a:avLst/>
          </a:prstGeom>
          <a:noFill/>
        </p:spPr>
        <p:txBody>
          <a:bodyPr wrap="square">
            <a:spAutoFit/>
          </a:bodyPr>
          <a:lstStyle/>
          <a:p>
            <a:pPr algn="l"/>
            <a:r>
              <a:rPr sz="1050" b="1" i="0">
                <a:solidFill>
                  <a:srgbClr val="010F28"/>
                </a:solidFill>
              </a:rPr>
              <a:t>Dimension</a:t>
            </a:r>
          </a:p>
        </p:txBody>
      </p:sp>
      <p:sp>
        <p:nvSpPr>
          <p:cNvPr id="10" name="TextBox 9"/>
          <p:cNvSpPr txBox="1"/>
          <p:nvPr/>
        </p:nvSpPr>
        <p:spPr>
          <a:xfrm>
            <a:off x="3794760" y="1700784"/>
            <a:ext cx="4297680" cy="475488"/>
          </a:xfrm>
          <a:prstGeom prst="rect">
            <a:avLst/>
          </a:prstGeom>
          <a:noFill/>
        </p:spPr>
        <p:txBody>
          <a:bodyPr wrap="square">
            <a:spAutoFit/>
          </a:bodyPr>
          <a:lstStyle/>
          <a:p>
            <a:pPr algn="l"/>
            <a:r>
              <a:rPr sz="1050" b="1" i="0">
                <a:solidFill>
                  <a:srgbClr val="010F28"/>
                </a:solidFill>
              </a:rPr>
              <a:t>Razorpay</a:t>
            </a:r>
          </a:p>
        </p:txBody>
      </p:sp>
      <p:sp>
        <p:nvSpPr>
          <p:cNvPr id="11" name="TextBox 10"/>
          <p:cNvSpPr txBox="1"/>
          <p:nvPr/>
        </p:nvSpPr>
        <p:spPr>
          <a:xfrm>
            <a:off x="8138160" y="1700784"/>
            <a:ext cx="3977639" cy="475488"/>
          </a:xfrm>
          <a:prstGeom prst="rect">
            <a:avLst/>
          </a:prstGeom>
          <a:noFill/>
        </p:spPr>
        <p:txBody>
          <a:bodyPr wrap="square">
            <a:spAutoFit/>
          </a:bodyPr>
          <a:lstStyle/>
          <a:p>
            <a:pPr algn="l"/>
            <a:r>
              <a:rPr sz="1050" b="1" i="0">
                <a:solidFill>
                  <a:srgbClr val="010F28"/>
                </a:solidFill>
              </a:rPr>
              <a:t>Stripe</a:t>
            </a:r>
          </a:p>
        </p:txBody>
      </p:sp>
      <p:sp>
        <p:nvSpPr>
          <p:cNvPr id="12" name="Rectangle 11"/>
          <p:cNvSpPr/>
          <p:nvPr/>
        </p:nvSpPr>
        <p:spPr>
          <a:xfrm>
            <a:off x="320040" y="2212848"/>
            <a:ext cx="11521440" cy="585216"/>
          </a:xfrm>
          <a:prstGeom prst="rect">
            <a:avLst/>
          </a:prstGeom>
          <a:solidFill>
            <a:srgbClr val="031D4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320040" y="2286000"/>
            <a:ext cx="3383280" cy="475488"/>
          </a:xfrm>
          <a:prstGeom prst="rect">
            <a:avLst/>
          </a:prstGeom>
          <a:noFill/>
        </p:spPr>
        <p:txBody>
          <a:bodyPr wrap="square">
            <a:spAutoFit/>
          </a:bodyPr>
          <a:lstStyle/>
          <a:p>
            <a:pPr algn="l"/>
            <a:r>
              <a:rPr sz="1050" b="1" i="0">
                <a:solidFill>
                  <a:srgbClr val="FFFFFF"/>
                </a:solidFill>
              </a:rPr>
              <a:t>Core user</a:t>
            </a:r>
          </a:p>
        </p:txBody>
      </p:sp>
      <p:sp>
        <p:nvSpPr>
          <p:cNvPr id="14" name="Rectangle 13"/>
          <p:cNvSpPr/>
          <p:nvPr/>
        </p:nvSpPr>
        <p:spPr>
          <a:xfrm>
            <a:off x="3749040" y="2212848"/>
            <a:ext cx="4389120" cy="585216"/>
          </a:xfrm>
          <a:prstGeom prst="rect">
            <a:avLst/>
          </a:prstGeom>
          <a:solidFill>
            <a:srgbClr val="01224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3794760" y="2286000"/>
            <a:ext cx="4297680" cy="475488"/>
          </a:xfrm>
          <a:prstGeom prst="rect">
            <a:avLst/>
          </a:prstGeom>
          <a:noFill/>
        </p:spPr>
        <p:txBody>
          <a:bodyPr wrap="square">
            <a:spAutoFit/>
          </a:bodyPr>
          <a:lstStyle/>
          <a:p>
            <a:pPr algn="l"/>
            <a:r>
              <a:rPr sz="1050" b="0" i="0">
                <a:solidFill>
                  <a:srgbClr val="0D94FB"/>
                </a:solidFill>
              </a:rPr>
              <a:t>Indian developer + SME finance</a:t>
            </a:r>
          </a:p>
        </p:txBody>
      </p:sp>
      <p:sp>
        <p:nvSpPr>
          <p:cNvPr id="16" name="TextBox 15"/>
          <p:cNvSpPr txBox="1"/>
          <p:nvPr/>
        </p:nvSpPr>
        <p:spPr>
          <a:xfrm>
            <a:off x="8138160" y="2286000"/>
            <a:ext cx="3977639" cy="475488"/>
          </a:xfrm>
          <a:prstGeom prst="rect">
            <a:avLst/>
          </a:prstGeom>
          <a:noFill/>
        </p:spPr>
        <p:txBody>
          <a:bodyPr wrap="square">
            <a:spAutoFit/>
          </a:bodyPr>
          <a:lstStyle/>
          <a:p>
            <a:pPr algn="l"/>
            <a:r>
              <a:rPr sz="1050" b="0" i="0">
                <a:solidFill>
                  <a:srgbClr val="FFFFFF"/>
                </a:solidFill>
              </a:rPr>
              <a:t>Global developer, internet businesses</a:t>
            </a:r>
          </a:p>
        </p:txBody>
      </p:sp>
      <p:sp>
        <p:nvSpPr>
          <p:cNvPr id="17" name="Rectangle 16"/>
          <p:cNvSpPr/>
          <p:nvPr/>
        </p:nvSpPr>
        <p:spPr>
          <a:xfrm>
            <a:off x="320040" y="2798064"/>
            <a:ext cx="11521440" cy="585216"/>
          </a:xfrm>
          <a:prstGeom prst="rect">
            <a:avLst/>
          </a:prstGeom>
          <a:solidFill>
            <a:srgbClr val="011A3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320040" y="2871216"/>
            <a:ext cx="3383280" cy="475488"/>
          </a:xfrm>
          <a:prstGeom prst="rect">
            <a:avLst/>
          </a:prstGeom>
          <a:noFill/>
        </p:spPr>
        <p:txBody>
          <a:bodyPr wrap="square">
            <a:spAutoFit/>
          </a:bodyPr>
          <a:lstStyle/>
          <a:p>
            <a:pPr algn="l"/>
            <a:r>
              <a:rPr sz="1050" b="1" i="0">
                <a:solidFill>
                  <a:srgbClr val="FFFFFF"/>
                </a:solidFill>
              </a:rPr>
              <a:t>Market context</a:t>
            </a:r>
          </a:p>
        </p:txBody>
      </p:sp>
      <p:sp>
        <p:nvSpPr>
          <p:cNvPr id="19" name="Rectangle 18"/>
          <p:cNvSpPr/>
          <p:nvPr/>
        </p:nvSpPr>
        <p:spPr>
          <a:xfrm>
            <a:off x="3749040" y="2798064"/>
            <a:ext cx="4389120" cy="585216"/>
          </a:xfrm>
          <a:prstGeom prst="rect">
            <a:avLst/>
          </a:prstGeom>
          <a:solidFill>
            <a:srgbClr val="01224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TextBox 19"/>
          <p:cNvSpPr txBox="1"/>
          <p:nvPr/>
        </p:nvSpPr>
        <p:spPr>
          <a:xfrm>
            <a:off x="3794760" y="2871216"/>
            <a:ext cx="4297680" cy="475488"/>
          </a:xfrm>
          <a:prstGeom prst="rect">
            <a:avLst/>
          </a:prstGeom>
          <a:noFill/>
        </p:spPr>
        <p:txBody>
          <a:bodyPr wrap="square">
            <a:spAutoFit/>
          </a:bodyPr>
          <a:lstStyle/>
          <a:p>
            <a:pPr algn="l"/>
            <a:r>
              <a:rPr sz="1050" b="0" i="0">
                <a:solidFill>
                  <a:srgbClr val="0D94FB"/>
                </a:solidFill>
              </a:rPr>
              <a:t>UPI-first; large unbanked SME</a:t>
            </a:r>
          </a:p>
        </p:txBody>
      </p:sp>
      <p:sp>
        <p:nvSpPr>
          <p:cNvPr id="21" name="TextBox 20"/>
          <p:cNvSpPr txBox="1"/>
          <p:nvPr/>
        </p:nvSpPr>
        <p:spPr>
          <a:xfrm>
            <a:off x="8138160" y="2871216"/>
            <a:ext cx="3977639" cy="475488"/>
          </a:xfrm>
          <a:prstGeom prst="rect">
            <a:avLst/>
          </a:prstGeom>
          <a:noFill/>
        </p:spPr>
        <p:txBody>
          <a:bodyPr wrap="square">
            <a:spAutoFit/>
          </a:bodyPr>
          <a:lstStyle/>
          <a:p>
            <a:pPr algn="l"/>
            <a:r>
              <a:rPr sz="1050" b="0" i="0">
                <a:solidFill>
                  <a:srgbClr val="FFFFFF"/>
                </a:solidFill>
              </a:rPr>
              <a:t>Card-first; established banking infra</a:t>
            </a:r>
          </a:p>
        </p:txBody>
      </p:sp>
      <p:sp>
        <p:nvSpPr>
          <p:cNvPr id="22" name="Rectangle 21"/>
          <p:cNvSpPr/>
          <p:nvPr/>
        </p:nvSpPr>
        <p:spPr>
          <a:xfrm>
            <a:off x="320040" y="3383280"/>
            <a:ext cx="11521440" cy="585216"/>
          </a:xfrm>
          <a:prstGeom prst="rect">
            <a:avLst/>
          </a:prstGeom>
          <a:solidFill>
            <a:srgbClr val="031D4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TextBox 22"/>
          <p:cNvSpPr txBox="1"/>
          <p:nvPr/>
        </p:nvSpPr>
        <p:spPr>
          <a:xfrm>
            <a:off x="320040" y="3456432"/>
            <a:ext cx="3383280" cy="475488"/>
          </a:xfrm>
          <a:prstGeom prst="rect">
            <a:avLst/>
          </a:prstGeom>
          <a:noFill/>
        </p:spPr>
        <p:txBody>
          <a:bodyPr wrap="square">
            <a:spAutoFit/>
          </a:bodyPr>
          <a:lstStyle/>
          <a:p>
            <a:pPr algn="l"/>
            <a:r>
              <a:rPr sz="1050" b="1" i="0">
                <a:solidFill>
                  <a:srgbClr val="FFFFFF"/>
                </a:solidFill>
              </a:rPr>
              <a:t>Revenue emphasis</a:t>
            </a:r>
          </a:p>
        </p:txBody>
      </p:sp>
      <p:sp>
        <p:nvSpPr>
          <p:cNvPr id="24" name="Rectangle 23"/>
          <p:cNvSpPr/>
          <p:nvPr/>
        </p:nvSpPr>
        <p:spPr>
          <a:xfrm>
            <a:off x="3749040" y="3383280"/>
            <a:ext cx="4389120" cy="585216"/>
          </a:xfrm>
          <a:prstGeom prst="rect">
            <a:avLst/>
          </a:prstGeom>
          <a:solidFill>
            <a:srgbClr val="01224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5" name="TextBox 24"/>
          <p:cNvSpPr txBox="1"/>
          <p:nvPr/>
        </p:nvSpPr>
        <p:spPr>
          <a:xfrm>
            <a:off x="3794760" y="3456432"/>
            <a:ext cx="4297680" cy="475488"/>
          </a:xfrm>
          <a:prstGeom prst="rect">
            <a:avLst/>
          </a:prstGeom>
          <a:noFill/>
        </p:spPr>
        <p:txBody>
          <a:bodyPr wrap="square">
            <a:spAutoFit/>
          </a:bodyPr>
          <a:lstStyle/>
          <a:p>
            <a:pPr algn="l"/>
            <a:r>
              <a:rPr sz="1050" b="0" i="0">
                <a:solidFill>
                  <a:srgbClr val="0D94FB"/>
                </a:solidFill>
              </a:rPr>
              <a:t>Transactions + banking + lending</a:t>
            </a:r>
          </a:p>
        </p:txBody>
      </p:sp>
      <p:sp>
        <p:nvSpPr>
          <p:cNvPr id="26" name="TextBox 25"/>
          <p:cNvSpPr txBox="1"/>
          <p:nvPr/>
        </p:nvSpPr>
        <p:spPr>
          <a:xfrm>
            <a:off x="8138160" y="3456432"/>
            <a:ext cx="3977639" cy="475488"/>
          </a:xfrm>
          <a:prstGeom prst="rect">
            <a:avLst/>
          </a:prstGeom>
          <a:noFill/>
        </p:spPr>
        <p:txBody>
          <a:bodyPr wrap="square">
            <a:spAutoFit/>
          </a:bodyPr>
          <a:lstStyle/>
          <a:p>
            <a:pPr algn="l"/>
            <a:r>
              <a:rPr sz="1050" b="0" i="0">
                <a:solidFill>
                  <a:srgbClr val="FFFFFF"/>
                </a:solidFill>
              </a:rPr>
              <a:t>Transactions + Stripe Capital</a:t>
            </a:r>
          </a:p>
        </p:txBody>
      </p:sp>
      <p:sp>
        <p:nvSpPr>
          <p:cNvPr id="27" name="Rectangle 26"/>
          <p:cNvSpPr/>
          <p:nvPr/>
        </p:nvSpPr>
        <p:spPr>
          <a:xfrm>
            <a:off x="320040" y="3968496"/>
            <a:ext cx="11521440" cy="585216"/>
          </a:xfrm>
          <a:prstGeom prst="rect">
            <a:avLst/>
          </a:prstGeom>
          <a:solidFill>
            <a:srgbClr val="011A3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8" name="TextBox 27"/>
          <p:cNvSpPr txBox="1"/>
          <p:nvPr/>
        </p:nvSpPr>
        <p:spPr>
          <a:xfrm>
            <a:off x="320040" y="4041648"/>
            <a:ext cx="3383280" cy="475488"/>
          </a:xfrm>
          <a:prstGeom prst="rect">
            <a:avLst/>
          </a:prstGeom>
          <a:noFill/>
        </p:spPr>
        <p:txBody>
          <a:bodyPr wrap="square">
            <a:spAutoFit/>
          </a:bodyPr>
          <a:lstStyle/>
          <a:p>
            <a:pPr algn="l"/>
            <a:r>
              <a:rPr sz="1050" b="1" i="0">
                <a:solidFill>
                  <a:srgbClr val="FFFFFF"/>
                </a:solidFill>
              </a:rPr>
              <a:t>Data advantage</a:t>
            </a:r>
          </a:p>
        </p:txBody>
      </p:sp>
      <p:sp>
        <p:nvSpPr>
          <p:cNvPr id="29" name="Rectangle 28"/>
          <p:cNvSpPr/>
          <p:nvPr/>
        </p:nvSpPr>
        <p:spPr>
          <a:xfrm>
            <a:off x="3749040" y="3968496"/>
            <a:ext cx="4389120" cy="585216"/>
          </a:xfrm>
          <a:prstGeom prst="rect">
            <a:avLst/>
          </a:prstGeom>
          <a:solidFill>
            <a:srgbClr val="01224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0" name="TextBox 29"/>
          <p:cNvSpPr txBox="1"/>
          <p:nvPr/>
        </p:nvSpPr>
        <p:spPr>
          <a:xfrm>
            <a:off x="3794760" y="4041648"/>
            <a:ext cx="4297680" cy="475488"/>
          </a:xfrm>
          <a:prstGeom prst="rect">
            <a:avLst/>
          </a:prstGeom>
          <a:noFill/>
        </p:spPr>
        <p:txBody>
          <a:bodyPr wrap="square">
            <a:spAutoFit/>
          </a:bodyPr>
          <a:lstStyle/>
          <a:p>
            <a:pPr algn="l"/>
            <a:r>
              <a:rPr sz="1050" b="0" i="0">
                <a:solidFill>
                  <a:srgbClr val="0D94FB"/>
                </a:solidFill>
              </a:rPr>
              <a:t>Deep India SME cash flow data</a:t>
            </a:r>
          </a:p>
        </p:txBody>
      </p:sp>
      <p:sp>
        <p:nvSpPr>
          <p:cNvPr id="31" name="TextBox 30"/>
          <p:cNvSpPr txBox="1"/>
          <p:nvPr/>
        </p:nvSpPr>
        <p:spPr>
          <a:xfrm>
            <a:off x="8138160" y="4041648"/>
            <a:ext cx="3977639" cy="475488"/>
          </a:xfrm>
          <a:prstGeom prst="rect">
            <a:avLst/>
          </a:prstGeom>
          <a:noFill/>
        </p:spPr>
        <p:txBody>
          <a:bodyPr wrap="square">
            <a:spAutoFit/>
          </a:bodyPr>
          <a:lstStyle/>
          <a:p>
            <a:pPr algn="l"/>
            <a:r>
              <a:rPr sz="1050" b="0" i="0">
                <a:solidFill>
                  <a:srgbClr val="FFFFFF"/>
                </a:solidFill>
              </a:rPr>
              <a:t>Global transaction patterns</a:t>
            </a:r>
          </a:p>
        </p:txBody>
      </p:sp>
      <p:sp>
        <p:nvSpPr>
          <p:cNvPr id="32" name="Rectangle 31"/>
          <p:cNvSpPr/>
          <p:nvPr/>
        </p:nvSpPr>
        <p:spPr>
          <a:xfrm>
            <a:off x="320040" y="4553712"/>
            <a:ext cx="11521440" cy="585216"/>
          </a:xfrm>
          <a:prstGeom prst="rect">
            <a:avLst/>
          </a:prstGeom>
          <a:solidFill>
            <a:srgbClr val="031D4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3" name="TextBox 32"/>
          <p:cNvSpPr txBox="1"/>
          <p:nvPr/>
        </p:nvSpPr>
        <p:spPr>
          <a:xfrm>
            <a:off x="320040" y="4626864"/>
            <a:ext cx="3383280" cy="475488"/>
          </a:xfrm>
          <a:prstGeom prst="rect">
            <a:avLst/>
          </a:prstGeom>
          <a:noFill/>
        </p:spPr>
        <p:txBody>
          <a:bodyPr wrap="square">
            <a:spAutoFit/>
          </a:bodyPr>
          <a:lstStyle/>
          <a:p>
            <a:pPr algn="l"/>
            <a:r>
              <a:rPr sz="1050" b="1" i="0">
                <a:solidFill>
                  <a:srgbClr val="FFFFFF"/>
                </a:solidFill>
              </a:rPr>
              <a:t>Regulatory posture</a:t>
            </a:r>
          </a:p>
        </p:txBody>
      </p:sp>
      <p:sp>
        <p:nvSpPr>
          <p:cNvPr id="34" name="Rectangle 33"/>
          <p:cNvSpPr/>
          <p:nvPr/>
        </p:nvSpPr>
        <p:spPr>
          <a:xfrm>
            <a:off x="3749040" y="4553712"/>
            <a:ext cx="4389120" cy="585216"/>
          </a:xfrm>
          <a:prstGeom prst="rect">
            <a:avLst/>
          </a:prstGeom>
          <a:solidFill>
            <a:srgbClr val="01224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5" name="TextBox 34"/>
          <p:cNvSpPr txBox="1"/>
          <p:nvPr/>
        </p:nvSpPr>
        <p:spPr>
          <a:xfrm>
            <a:off x="3794760" y="4626864"/>
            <a:ext cx="4297680" cy="475488"/>
          </a:xfrm>
          <a:prstGeom prst="rect">
            <a:avLst/>
          </a:prstGeom>
          <a:noFill/>
        </p:spPr>
        <p:txBody>
          <a:bodyPr wrap="square">
            <a:spAutoFit/>
          </a:bodyPr>
          <a:lstStyle/>
          <a:p>
            <a:pPr algn="l"/>
            <a:r>
              <a:rPr sz="1050" b="0" i="0">
                <a:solidFill>
                  <a:srgbClr val="0D94FB"/>
                </a:solidFill>
              </a:rPr>
              <a:t>Navigates RBI, SEBI, IRDAI</a:t>
            </a:r>
          </a:p>
        </p:txBody>
      </p:sp>
      <p:sp>
        <p:nvSpPr>
          <p:cNvPr id="36" name="TextBox 35"/>
          <p:cNvSpPr txBox="1"/>
          <p:nvPr/>
        </p:nvSpPr>
        <p:spPr>
          <a:xfrm>
            <a:off x="8138160" y="4626864"/>
            <a:ext cx="3977639" cy="475488"/>
          </a:xfrm>
          <a:prstGeom prst="rect">
            <a:avLst/>
          </a:prstGeom>
          <a:noFill/>
        </p:spPr>
        <p:txBody>
          <a:bodyPr wrap="square">
            <a:spAutoFit/>
          </a:bodyPr>
          <a:lstStyle/>
          <a:p>
            <a:pPr algn="l"/>
            <a:r>
              <a:rPr sz="1050" b="0" i="0">
                <a:solidFill>
                  <a:srgbClr val="FFFFFF"/>
                </a:solidFill>
              </a:rPr>
              <a:t>Works within established frameworks</a:t>
            </a:r>
          </a:p>
        </p:txBody>
      </p:sp>
      <p:sp>
        <p:nvSpPr>
          <p:cNvPr id="37" name="Rectangle 36"/>
          <p:cNvSpPr/>
          <p:nvPr/>
        </p:nvSpPr>
        <p:spPr>
          <a:xfrm>
            <a:off x="320040" y="5138928"/>
            <a:ext cx="11521440" cy="585216"/>
          </a:xfrm>
          <a:prstGeom prst="rect">
            <a:avLst/>
          </a:prstGeom>
          <a:solidFill>
            <a:srgbClr val="011A3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8" name="TextBox 37"/>
          <p:cNvSpPr txBox="1"/>
          <p:nvPr/>
        </p:nvSpPr>
        <p:spPr>
          <a:xfrm>
            <a:off x="320040" y="5212080"/>
            <a:ext cx="3383280" cy="475488"/>
          </a:xfrm>
          <a:prstGeom prst="rect">
            <a:avLst/>
          </a:prstGeom>
          <a:noFill/>
        </p:spPr>
        <p:txBody>
          <a:bodyPr wrap="square">
            <a:spAutoFit/>
          </a:bodyPr>
          <a:lstStyle/>
          <a:p>
            <a:pPr algn="l"/>
            <a:r>
              <a:rPr sz="1050" b="1" i="0">
                <a:solidFill>
                  <a:srgbClr val="FFFFFF"/>
                </a:solidFill>
              </a:rPr>
              <a:t>Key moat</a:t>
            </a:r>
          </a:p>
        </p:txBody>
      </p:sp>
      <p:sp>
        <p:nvSpPr>
          <p:cNvPr id="39" name="Rectangle 38"/>
          <p:cNvSpPr/>
          <p:nvPr/>
        </p:nvSpPr>
        <p:spPr>
          <a:xfrm>
            <a:off x="3749040" y="5138928"/>
            <a:ext cx="4389120" cy="585216"/>
          </a:xfrm>
          <a:prstGeom prst="rect">
            <a:avLst/>
          </a:prstGeom>
          <a:solidFill>
            <a:srgbClr val="01224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0" name="TextBox 39"/>
          <p:cNvSpPr txBox="1"/>
          <p:nvPr/>
        </p:nvSpPr>
        <p:spPr>
          <a:xfrm>
            <a:off x="3794760" y="5212080"/>
            <a:ext cx="4297680" cy="475488"/>
          </a:xfrm>
          <a:prstGeom prst="rect">
            <a:avLst/>
          </a:prstGeom>
          <a:noFill/>
        </p:spPr>
        <p:txBody>
          <a:bodyPr wrap="square">
            <a:spAutoFit/>
          </a:bodyPr>
          <a:lstStyle/>
          <a:p>
            <a:pPr algn="l"/>
            <a:r>
              <a:rPr sz="1050" b="0" i="0">
                <a:solidFill>
                  <a:srgbClr val="0D94FB"/>
                </a:solidFill>
              </a:rPr>
              <a:t>India-specific data + compliance</a:t>
            </a:r>
          </a:p>
        </p:txBody>
      </p:sp>
      <p:sp>
        <p:nvSpPr>
          <p:cNvPr id="41" name="TextBox 40"/>
          <p:cNvSpPr txBox="1"/>
          <p:nvPr/>
        </p:nvSpPr>
        <p:spPr>
          <a:xfrm>
            <a:off x="8138160" y="5212080"/>
            <a:ext cx="3977639" cy="475488"/>
          </a:xfrm>
          <a:prstGeom prst="rect">
            <a:avLst/>
          </a:prstGeom>
          <a:noFill/>
        </p:spPr>
        <p:txBody>
          <a:bodyPr wrap="square">
            <a:spAutoFit/>
          </a:bodyPr>
          <a:lstStyle/>
          <a:p>
            <a:pPr algn="l"/>
            <a:r>
              <a:rPr sz="1050" b="0" i="0">
                <a:solidFill>
                  <a:srgbClr val="FFFFFF"/>
                </a:solidFill>
              </a:rPr>
              <a:t>Global developer network effects</a:t>
            </a:r>
          </a:p>
        </p:txBody>
      </p:sp>
      <p:sp>
        <p:nvSpPr>
          <p:cNvPr id="42" name="Rectangle 41"/>
          <p:cNvSpPr/>
          <p:nvPr/>
        </p:nvSpPr>
        <p:spPr>
          <a:xfrm>
            <a:off x="320040" y="5724144"/>
            <a:ext cx="11521440" cy="585216"/>
          </a:xfrm>
          <a:prstGeom prst="rect">
            <a:avLst/>
          </a:prstGeom>
          <a:solidFill>
            <a:srgbClr val="031D4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3" name="TextBox 42"/>
          <p:cNvSpPr txBox="1"/>
          <p:nvPr/>
        </p:nvSpPr>
        <p:spPr>
          <a:xfrm>
            <a:off x="320040" y="5797296"/>
            <a:ext cx="3383280" cy="475488"/>
          </a:xfrm>
          <a:prstGeom prst="rect">
            <a:avLst/>
          </a:prstGeom>
          <a:noFill/>
        </p:spPr>
        <p:txBody>
          <a:bodyPr wrap="square">
            <a:spAutoFit/>
          </a:bodyPr>
          <a:lstStyle/>
          <a:p>
            <a:pPr algn="l"/>
            <a:r>
              <a:rPr sz="1050" b="1" i="0">
                <a:solidFill>
                  <a:srgbClr val="FFFFFF"/>
                </a:solidFill>
              </a:rPr>
              <a:t>Expansion limit</a:t>
            </a:r>
          </a:p>
        </p:txBody>
      </p:sp>
      <p:sp>
        <p:nvSpPr>
          <p:cNvPr id="44" name="Rectangle 43"/>
          <p:cNvSpPr/>
          <p:nvPr/>
        </p:nvSpPr>
        <p:spPr>
          <a:xfrm>
            <a:off x="3749040" y="5724144"/>
            <a:ext cx="4389120" cy="585216"/>
          </a:xfrm>
          <a:prstGeom prst="rect">
            <a:avLst/>
          </a:prstGeom>
          <a:solidFill>
            <a:srgbClr val="01224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5" name="TextBox 44"/>
          <p:cNvSpPr txBox="1"/>
          <p:nvPr/>
        </p:nvSpPr>
        <p:spPr>
          <a:xfrm>
            <a:off x="3794760" y="5797296"/>
            <a:ext cx="4297680" cy="475488"/>
          </a:xfrm>
          <a:prstGeom prst="rect">
            <a:avLst/>
          </a:prstGeom>
          <a:noFill/>
        </p:spPr>
        <p:txBody>
          <a:bodyPr wrap="square">
            <a:spAutoFit/>
          </a:bodyPr>
          <a:lstStyle/>
          <a:p>
            <a:pPr algn="l"/>
            <a:r>
              <a:rPr sz="1050" b="0" i="0">
                <a:solidFill>
                  <a:srgbClr val="0D94FB"/>
                </a:solidFill>
              </a:rPr>
              <a:t>India-specific advantages don't
travel well</a:t>
            </a:r>
          </a:p>
        </p:txBody>
      </p:sp>
      <p:sp>
        <p:nvSpPr>
          <p:cNvPr id="46" name="TextBox 45"/>
          <p:cNvSpPr txBox="1"/>
          <p:nvPr/>
        </p:nvSpPr>
        <p:spPr>
          <a:xfrm>
            <a:off x="8138160" y="5797296"/>
            <a:ext cx="3977639" cy="475488"/>
          </a:xfrm>
          <a:prstGeom prst="rect">
            <a:avLst/>
          </a:prstGeom>
          <a:noFill/>
        </p:spPr>
        <p:txBody>
          <a:bodyPr wrap="square">
            <a:spAutoFit/>
          </a:bodyPr>
          <a:lstStyle/>
          <a:p>
            <a:pPr algn="l"/>
            <a:r>
              <a:rPr sz="1050" b="0" i="0">
                <a:solidFill>
                  <a:srgbClr val="FFFFFF"/>
                </a:solidFill>
              </a:rPr>
              <a:t>Global — but India requires local
regulatory relationships</a:t>
            </a:r>
          </a:p>
        </p:txBody>
      </p:sp>
      <p:sp>
        <p:nvSpPr>
          <p:cNvPr id="47" name="Rectangle 46"/>
          <p:cNvSpPr/>
          <p:nvPr/>
        </p:nvSpPr>
        <p:spPr>
          <a:xfrm>
            <a:off x="365760" y="5943600"/>
            <a:ext cx="11430000" cy="804672"/>
          </a:xfrm>
          <a:prstGeom prst="rect">
            <a:avLst/>
          </a:prstGeom>
          <a:solidFill>
            <a:srgbClr val="031D4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8" name="Rectangle 47"/>
          <p:cNvSpPr/>
          <p:nvPr/>
        </p:nvSpPr>
        <p:spPr>
          <a:xfrm>
            <a:off x="365760" y="5943600"/>
            <a:ext cx="54864" cy="804672"/>
          </a:xfrm>
          <a:prstGeom prst="rect">
            <a:avLst/>
          </a:prstGeom>
          <a:solidFill>
            <a:srgbClr val="0D94F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9" name="TextBox 48"/>
          <p:cNvSpPr txBox="1"/>
          <p:nvPr/>
        </p:nvSpPr>
        <p:spPr>
          <a:xfrm>
            <a:off x="566928" y="6016752"/>
            <a:ext cx="10972800" cy="658368"/>
          </a:xfrm>
          <a:prstGeom prst="rect">
            <a:avLst/>
          </a:prstGeom>
          <a:noFill/>
        </p:spPr>
        <p:txBody>
          <a:bodyPr wrap="square">
            <a:spAutoFit/>
          </a:bodyPr>
          <a:lstStyle/>
          <a:p>
            <a:pPr algn="l"/>
            <a:r>
              <a:rPr sz="1100" b="0" i="1">
                <a:solidFill>
                  <a:srgbClr val="C8D8E8"/>
                </a:solidFill>
              </a:rPr>
              <a:t>Key insight: Razorpay can build products Stripe cannot — India-specific data, regulatory relationships, and SME distribution. The moat protects them in India; expansion carries none of these advantages.</a:t>
            </a:r>
          </a:p>
        </p:txBody>
      </p:sp>
    </p:spTree>
  </p:cSld>
  <p:clrMapOvr>
    <a:masterClrMapping/>
  </p:clrMapOvr>
</p:sld>
</file>

<file path=ppt/slides/slide1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88952" cy="6858000"/>
          </a:xfrm>
          <a:prstGeom prst="rect">
            <a:avLst/>
          </a:prstGeom>
          <a:solidFill>
            <a:srgbClr val="010F2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88952" cy="45720"/>
          </a:xfrm>
          <a:prstGeom prst="rect">
            <a:avLst/>
          </a:prstGeom>
          <a:solidFill>
            <a:srgbClr val="0D94F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6812280"/>
            <a:ext cx="12188952" cy="45720"/>
          </a:xfrm>
          <a:prstGeom prst="rect">
            <a:avLst/>
          </a:prstGeom>
          <a:solidFill>
            <a:srgbClr val="0D94F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64592"/>
            <a:ext cx="10972800" cy="320040"/>
          </a:xfrm>
          <a:prstGeom prst="rect">
            <a:avLst/>
          </a:prstGeom>
          <a:noFill/>
        </p:spPr>
        <p:txBody>
          <a:bodyPr wrap="square">
            <a:spAutoFit/>
          </a:bodyPr>
          <a:lstStyle/>
          <a:p>
            <a:pPr algn="l"/>
            <a:r>
              <a:rPr sz="950" b="1" i="0">
                <a:solidFill>
                  <a:srgbClr val="0D94FB"/>
                </a:solidFill>
              </a:rPr>
              <a:t>COMPETITIVE LANDSCAPE 2025–26</a:t>
            </a:r>
          </a:p>
        </p:txBody>
      </p:sp>
      <p:sp>
        <p:nvSpPr>
          <p:cNvPr id="6" name="TextBox 5"/>
          <p:cNvSpPr txBox="1"/>
          <p:nvPr/>
        </p:nvSpPr>
        <p:spPr>
          <a:xfrm>
            <a:off x="548640" y="438912"/>
            <a:ext cx="10972800" cy="274320"/>
          </a:xfrm>
          <a:prstGeom prst="rect">
            <a:avLst/>
          </a:prstGeom>
          <a:noFill/>
        </p:spPr>
        <p:txBody>
          <a:bodyPr wrap="square">
            <a:spAutoFit/>
          </a:bodyPr>
          <a:lstStyle/>
          <a:p>
            <a:pPr algn="l"/>
            <a:r>
              <a:rPr sz="850" b="0" i="0">
                <a:solidFill>
                  <a:srgbClr val="8AA5BF"/>
                </a:solidFill>
              </a:rPr>
              <a:t>The real challengers to Razorpay's gateway moat</a:t>
            </a:r>
          </a:p>
        </p:txBody>
      </p:sp>
      <p:sp>
        <p:nvSpPr>
          <p:cNvPr id="7" name="TextBox 6"/>
          <p:cNvSpPr txBox="1"/>
          <p:nvPr/>
        </p:nvSpPr>
        <p:spPr>
          <a:xfrm>
            <a:off x="548640" y="822960"/>
            <a:ext cx="10972800" cy="594360"/>
          </a:xfrm>
          <a:prstGeom prst="rect">
            <a:avLst/>
          </a:prstGeom>
          <a:noFill/>
        </p:spPr>
        <p:txBody>
          <a:bodyPr wrap="square">
            <a:spAutoFit/>
          </a:bodyPr>
          <a:lstStyle/>
          <a:p>
            <a:pPr algn="l"/>
            <a:r>
              <a:rPr sz="3000" b="1" i="0">
                <a:solidFill>
                  <a:srgbClr val="FFFFFF"/>
                </a:solidFill>
              </a:rPr>
              <a:t>Indian Fintech Competitive Landscape</a:t>
            </a:r>
          </a:p>
        </p:txBody>
      </p:sp>
      <p:sp>
        <p:nvSpPr>
          <p:cNvPr id="8" name="Rectangle 7"/>
          <p:cNvSpPr/>
          <p:nvPr/>
        </p:nvSpPr>
        <p:spPr>
          <a:xfrm>
            <a:off x="320040" y="1627632"/>
            <a:ext cx="11521440" cy="329184"/>
          </a:xfrm>
          <a:prstGeom prst="rect">
            <a:avLst/>
          </a:prstGeom>
          <a:solidFill>
            <a:srgbClr val="0D94F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320040" y="1645920"/>
            <a:ext cx="960120" cy="274320"/>
          </a:xfrm>
          <a:prstGeom prst="rect">
            <a:avLst/>
          </a:prstGeom>
          <a:noFill/>
        </p:spPr>
        <p:txBody>
          <a:bodyPr wrap="square">
            <a:spAutoFit/>
          </a:bodyPr>
          <a:lstStyle/>
          <a:p>
            <a:pPr algn="l"/>
            <a:r>
              <a:rPr sz="1000" b="1" i="0">
                <a:solidFill>
                  <a:srgbClr val="010F28"/>
                </a:solidFill>
              </a:rPr>
              <a:t/>
            </a:r>
          </a:p>
        </p:txBody>
      </p:sp>
      <p:sp>
        <p:nvSpPr>
          <p:cNvPr id="10" name="TextBox 9"/>
          <p:cNvSpPr txBox="1"/>
          <p:nvPr/>
        </p:nvSpPr>
        <p:spPr>
          <a:xfrm>
            <a:off x="1417320" y="1645920"/>
            <a:ext cx="1371600" cy="274320"/>
          </a:xfrm>
          <a:prstGeom prst="rect">
            <a:avLst/>
          </a:prstGeom>
          <a:noFill/>
        </p:spPr>
        <p:txBody>
          <a:bodyPr wrap="square">
            <a:spAutoFit/>
          </a:bodyPr>
          <a:lstStyle/>
          <a:p>
            <a:pPr algn="l"/>
            <a:r>
              <a:rPr sz="1000" b="1" i="0">
                <a:solidFill>
                  <a:srgbClr val="010F28"/>
                </a:solidFill>
              </a:rPr>
              <a:t>Player</a:t>
            </a:r>
          </a:p>
        </p:txBody>
      </p:sp>
      <p:sp>
        <p:nvSpPr>
          <p:cNvPr id="11" name="TextBox 10"/>
          <p:cNvSpPr txBox="1"/>
          <p:nvPr/>
        </p:nvSpPr>
        <p:spPr>
          <a:xfrm>
            <a:off x="2834640" y="1645920"/>
            <a:ext cx="1737360" cy="274320"/>
          </a:xfrm>
          <a:prstGeom prst="rect">
            <a:avLst/>
          </a:prstGeom>
          <a:noFill/>
        </p:spPr>
        <p:txBody>
          <a:bodyPr wrap="square">
            <a:spAutoFit/>
          </a:bodyPr>
          <a:lstStyle/>
          <a:p>
            <a:pPr algn="l"/>
            <a:r>
              <a:rPr sz="1000" b="1" i="0">
                <a:solidFill>
                  <a:srgbClr val="010F28"/>
                </a:solidFill>
              </a:rPr>
              <a:t>Target</a:t>
            </a:r>
          </a:p>
        </p:txBody>
      </p:sp>
      <p:sp>
        <p:nvSpPr>
          <p:cNvPr id="12" name="TextBox 11"/>
          <p:cNvSpPr txBox="1"/>
          <p:nvPr/>
        </p:nvSpPr>
        <p:spPr>
          <a:xfrm>
            <a:off x="4663440" y="1645920"/>
            <a:ext cx="1737360" cy="274320"/>
          </a:xfrm>
          <a:prstGeom prst="rect">
            <a:avLst/>
          </a:prstGeom>
          <a:noFill/>
        </p:spPr>
        <p:txBody>
          <a:bodyPr wrap="square">
            <a:spAutoFit/>
          </a:bodyPr>
          <a:lstStyle/>
          <a:p>
            <a:pPr algn="l"/>
            <a:r>
              <a:rPr sz="1000" b="1" i="0">
                <a:solidFill>
                  <a:srgbClr val="010F28"/>
                </a:solidFill>
              </a:rPr>
              <a:t>Edge</a:t>
            </a:r>
          </a:p>
        </p:txBody>
      </p:sp>
      <p:sp>
        <p:nvSpPr>
          <p:cNvPr id="13" name="TextBox 12"/>
          <p:cNvSpPr txBox="1"/>
          <p:nvPr/>
        </p:nvSpPr>
        <p:spPr>
          <a:xfrm>
            <a:off x="6446520" y="1645920"/>
            <a:ext cx="1691640" cy="274320"/>
          </a:xfrm>
          <a:prstGeom prst="rect">
            <a:avLst/>
          </a:prstGeom>
          <a:noFill/>
        </p:spPr>
        <p:txBody>
          <a:bodyPr wrap="square">
            <a:spAutoFit/>
          </a:bodyPr>
          <a:lstStyle/>
          <a:p>
            <a:pPr algn="l"/>
            <a:r>
              <a:rPr sz="1000" b="1" i="0">
                <a:solidFill>
                  <a:srgbClr val="010F28"/>
                </a:solidFill>
              </a:rPr>
              <a:t>Differentiator</a:t>
            </a:r>
          </a:p>
        </p:txBody>
      </p:sp>
      <p:sp>
        <p:nvSpPr>
          <p:cNvPr id="14" name="TextBox 13"/>
          <p:cNvSpPr txBox="1"/>
          <p:nvPr/>
        </p:nvSpPr>
        <p:spPr>
          <a:xfrm>
            <a:off x="8183879" y="1645920"/>
            <a:ext cx="1783080" cy="274320"/>
          </a:xfrm>
          <a:prstGeom prst="rect">
            <a:avLst/>
          </a:prstGeom>
          <a:noFill/>
        </p:spPr>
        <p:txBody>
          <a:bodyPr wrap="square">
            <a:spAutoFit/>
          </a:bodyPr>
          <a:lstStyle/>
          <a:p>
            <a:pPr algn="l"/>
            <a:r>
              <a:rPr sz="1000" b="1" i="0">
                <a:solidFill>
                  <a:srgbClr val="010F28"/>
                </a:solidFill>
              </a:rPr>
              <a:t>Threat</a:t>
            </a:r>
          </a:p>
        </p:txBody>
      </p:sp>
      <p:sp>
        <p:nvSpPr>
          <p:cNvPr id="15" name="TextBox 14"/>
          <p:cNvSpPr txBox="1"/>
          <p:nvPr/>
        </p:nvSpPr>
        <p:spPr>
          <a:xfrm>
            <a:off x="10012680" y="1645920"/>
            <a:ext cx="2057400" cy="274320"/>
          </a:xfrm>
          <a:prstGeom prst="rect">
            <a:avLst/>
          </a:prstGeom>
          <a:noFill/>
        </p:spPr>
        <p:txBody>
          <a:bodyPr wrap="square">
            <a:spAutoFit/>
          </a:bodyPr>
          <a:lstStyle/>
          <a:p>
            <a:pPr algn="l"/>
            <a:r>
              <a:rPr sz="1000" b="1" i="0">
                <a:solidFill>
                  <a:srgbClr val="010F28"/>
                </a:solidFill>
              </a:rPr>
              <a:t>PM Note</a:t>
            </a:r>
          </a:p>
        </p:txBody>
      </p:sp>
      <p:sp>
        <p:nvSpPr>
          <p:cNvPr id="16" name="Rectangle 15"/>
          <p:cNvSpPr/>
          <p:nvPr/>
        </p:nvSpPr>
        <p:spPr>
          <a:xfrm>
            <a:off x="320040" y="1993392"/>
            <a:ext cx="11521440" cy="731520"/>
          </a:xfrm>
          <a:prstGeom prst="rect">
            <a:avLst/>
          </a:prstGeom>
          <a:solidFill>
            <a:srgbClr val="031D4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17" name="Picture 16" descr="payu_final.png"/>
          <p:cNvPicPr>
            <a:picLocks noChangeAspect="1"/>
          </p:cNvPicPr>
          <p:nvPr/>
        </p:nvPicPr>
        <p:blipFill>
          <a:blip r:embed="rId2"/>
          <a:stretch>
            <a:fillRect/>
          </a:stretch>
        </p:blipFill>
        <p:spPr>
          <a:xfrm>
            <a:off x="365759" y="2084832"/>
            <a:ext cx="548640" cy="548640"/>
          </a:xfrm>
          <a:prstGeom prst="rect">
            <a:avLst/>
          </a:prstGeom>
        </p:spPr>
      </p:pic>
      <p:sp>
        <p:nvSpPr>
          <p:cNvPr id="18" name="TextBox 17"/>
          <p:cNvSpPr txBox="1"/>
          <p:nvPr/>
        </p:nvSpPr>
        <p:spPr>
          <a:xfrm>
            <a:off x="1417320" y="2066544"/>
            <a:ext cx="1371600" cy="621792"/>
          </a:xfrm>
          <a:prstGeom prst="rect">
            <a:avLst/>
          </a:prstGeom>
          <a:noFill/>
        </p:spPr>
        <p:txBody>
          <a:bodyPr wrap="square">
            <a:spAutoFit/>
          </a:bodyPr>
          <a:lstStyle/>
          <a:p>
            <a:pPr algn="l"/>
            <a:r>
              <a:rPr sz="1000" b="1" i="0">
                <a:solidFill>
                  <a:srgbClr val="FFFFFF"/>
                </a:solidFill>
              </a:rPr>
              <a:t>PayU India</a:t>
            </a:r>
          </a:p>
        </p:txBody>
      </p:sp>
      <p:sp>
        <p:nvSpPr>
          <p:cNvPr id="19" name="TextBox 18"/>
          <p:cNvSpPr txBox="1"/>
          <p:nvPr/>
        </p:nvSpPr>
        <p:spPr>
          <a:xfrm>
            <a:off x="2834640" y="2066544"/>
            <a:ext cx="1737360" cy="621792"/>
          </a:xfrm>
          <a:prstGeom prst="rect">
            <a:avLst/>
          </a:prstGeom>
          <a:noFill/>
        </p:spPr>
        <p:txBody>
          <a:bodyPr wrap="square">
            <a:spAutoFit/>
          </a:bodyPr>
          <a:lstStyle/>
          <a:p>
            <a:pPr algn="l"/>
            <a:r>
              <a:rPr sz="1000" b="0" i="0">
                <a:solidFill>
                  <a:srgbClr val="FFFFFF"/>
                </a:solidFill>
              </a:rPr>
              <a:t>Enterprises,
mid-market</a:t>
            </a:r>
          </a:p>
        </p:txBody>
      </p:sp>
      <p:sp>
        <p:nvSpPr>
          <p:cNvPr id="20" name="TextBox 19"/>
          <p:cNvSpPr txBox="1"/>
          <p:nvPr/>
        </p:nvSpPr>
        <p:spPr>
          <a:xfrm>
            <a:off x="4663440" y="2066544"/>
            <a:ext cx="1737360" cy="621792"/>
          </a:xfrm>
          <a:prstGeom prst="rect">
            <a:avLst/>
          </a:prstGeom>
          <a:noFill/>
        </p:spPr>
        <p:txBody>
          <a:bodyPr wrap="square">
            <a:spAutoFit/>
          </a:bodyPr>
          <a:lstStyle/>
          <a:p>
            <a:pPr algn="l"/>
            <a:r>
              <a:rPr sz="1000" b="0" i="0">
                <a:solidFill>
                  <a:srgbClr val="FFFFFF"/>
                </a:solidFill>
              </a:rPr>
              <a:t>Prosus-backed,
long-standing PG</a:t>
            </a:r>
          </a:p>
        </p:txBody>
      </p:sp>
      <p:sp>
        <p:nvSpPr>
          <p:cNvPr id="21" name="TextBox 20"/>
          <p:cNvSpPr txBox="1"/>
          <p:nvPr/>
        </p:nvSpPr>
        <p:spPr>
          <a:xfrm>
            <a:off x="6446520" y="2066544"/>
            <a:ext cx="1691640" cy="621792"/>
          </a:xfrm>
          <a:prstGeom prst="rect">
            <a:avLst/>
          </a:prstGeom>
          <a:noFill/>
        </p:spPr>
        <p:txBody>
          <a:bodyPr wrap="square">
            <a:spAutoFit/>
          </a:bodyPr>
          <a:lstStyle/>
          <a:p>
            <a:pPr algn="l"/>
            <a:r>
              <a:rPr sz="1000" b="0" i="0">
                <a:solidFill>
                  <a:srgbClr val="FFFFFF"/>
                </a:solidFill>
              </a:rPr>
              <a:t>International,
emi options</a:t>
            </a:r>
          </a:p>
        </p:txBody>
      </p:sp>
      <p:sp>
        <p:nvSpPr>
          <p:cNvPr id="22" name="TextBox 21"/>
          <p:cNvSpPr txBox="1"/>
          <p:nvPr/>
        </p:nvSpPr>
        <p:spPr>
          <a:xfrm>
            <a:off x="8183879" y="2066544"/>
            <a:ext cx="1783080" cy="621792"/>
          </a:xfrm>
          <a:prstGeom prst="rect">
            <a:avLst/>
          </a:prstGeom>
          <a:noFill/>
        </p:spPr>
        <p:txBody>
          <a:bodyPr wrap="square">
            <a:spAutoFit/>
          </a:bodyPr>
          <a:lstStyle/>
          <a:p>
            <a:pPr algn="l"/>
            <a:r>
              <a:rPr sz="1000" b="1" i="0">
                <a:solidFill>
                  <a:srgbClr val="EF4444"/>
                </a:solidFill>
              </a:rPr>
              <a:t>HIGH</a:t>
            </a:r>
          </a:p>
        </p:txBody>
      </p:sp>
      <p:sp>
        <p:nvSpPr>
          <p:cNvPr id="23" name="TextBox 22"/>
          <p:cNvSpPr txBox="1"/>
          <p:nvPr/>
        </p:nvSpPr>
        <p:spPr>
          <a:xfrm>
            <a:off x="10012680" y="2066544"/>
            <a:ext cx="2057400" cy="621792"/>
          </a:xfrm>
          <a:prstGeom prst="rect">
            <a:avLst/>
          </a:prstGeom>
          <a:noFill/>
        </p:spPr>
        <p:txBody>
          <a:bodyPr wrap="square">
            <a:spAutoFit/>
          </a:bodyPr>
          <a:lstStyle/>
          <a:p>
            <a:pPr algn="l"/>
            <a:r>
              <a:rPr sz="1000" b="0" i="0">
                <a:solidFill>
                  <a:srgbClr val="FFFFFF"/>
                </a:solidFill>
              </a:rPr>
              <a:t>Direct gateway competitor; comparable API now</a:t>
            </a:r>
          </a:p>
        </p:txBody>
      </p:sp>
      <p:sp>
        <p:nvSpPr>
          <p:cNvPr id="24" name="Rectangle 23"/>
          <p:cNvSpPr/>
          <p:nvPr/>
        </p:nvSpPr>
        <p:spPr>
          <a:xfrm>
            <a:off x="320040" y="2743200"/>
            <a:ext cx="11521440" cy="731520"/>
          </a:xfrm>
          <a:prstGeom prst="rect">
            <a:avLst/>
          </a:prstGeom>
          <a:solidFill>
            <a:srgbClr val="011A3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25" name="Picture 24" descr="cashfree_final.png"/>
          <p:cNvPicPr>
            <a:picLocks noChangeAspect="1"/>
          </p:cNvPicPr>
          <p:nvPr/>
        </p:nvPicPr>
        <p:blipFill>
          <a:blip r:embed="rId3"/>
          <a:stretch>
            <a:fillRect/>
          </a:stretch>
        </p:blipFill>
        <p:spPr>
          <a:xfrm>
            <a:off x="365759" y="2834640"/>
            <a:ext cx="548640" cy="548640"/>
          </a:xfrm>
          <a:prstGeom prst="rect">
            <a:avLst/>
          </a:prstGeom>
        </p:spPr>
      </p:pic>
      <p:sp>
        <p:nvSpPr>
          <p:cNvPr id="26" name="TextBox 25"/>
          <p:cNvSpPr txBox="1"/>
          <p:nvPr/>
        </p:nvSpPr>
        <p:spPr>
          <a:xfrm>
            <a:off x="1417320" y="2816352"/>
            <a:ext cx="1371600" cy="621792"/>
          </a:xfrm>
          <a:prstGeom prst="rect">
            <a:avLst/>
          </a:prstGeom>
          <a:noFill/>
        </p:spPr>
        <p:txBody>
          <a:bodyPr wrap="square">
            <a:spAutoFit/>
          </a:bodyPr>
          <a:lstStyle/>
          <a:p>
            <a:pPr algn="l"/>
            <a:r>
              <a:rPr sz="1000" b="1" i="0">
                <a:solidFill>
                  <a:srgbClr val="FFFFFF"/>
                </a:solidFill>
              </a:rPr>
              <a:t>Cashfree</a:t>
            </a:r>
          </a:p>
        </p:txBody>
      </p:sp>
      <p:sp>
        <p:nvSpPr>
          <p:cNvPr id="27" name="TextBox 26"/>
          <p:cNvSpPr txBox="1"/>
          <p:nvPr/>
        </p:nvSpPr>
        <p:spPr>
          <a:xfrm>
            <a:off x="2834640" y="2816352"/>
            <a:ext cx="1737360" cy="621792"/>
          </a:xfrm>
          <a:prstGeom prst="rect">
            <a:avLst/>
          </a:prstGeom>
          <a:noFill/>
        </p:spPr>
        <p:txBody>
          <a:bodyPr wrap="square">
            <a:spAutoFit/>
          </a:bodyPr>
          <a:lstStyle/>
          <a:p>
            <a:pPr algn="l"/>
            <a:r>
              <a:rPr sz="1000" b="0" i="0">
                <a:solidFill>
                  <a:srgbClr val="FFFFFF"/>
                </a:solidFill>
              </a:rPr>
              <a:t>Startups,
fintechs</a:t>
            </a:r>
          </a:p>
        </p:txBody>
      </p:sp>
      <p:sp>
        <p:nvSpPr>
          <p:cNvPr id="28" name="TextBox 27"/>
          <p:cNvSpPr txBox="1"/>
          <p:nvPr/>
        </p:nvSpPr>
        <p:spPr>
          <a:xfrm>
            <a:off x="4663440" y="2816352"/>
            <a:ext cx="1737360" cy="621792"/>
          </a:xfrm>
          <a:prstGeom prst="rect">
            <a:avLst/>
          </a:prstGeom>
          <a:noFill/>
        </p:spPr>
        <p:txBody>
          <a:bodyPr wrap="square">
            <a:spAutoFit/>
          </a:bodyPr>
          <a:lstStyle/>
          <a:p>
            <a:pPr algn="l"/>
            <a:r>
              <a:rPr sz="1000" b="0" i="0">
                <a:solidFill>
                  <a:srgbClr val="FFFFFF"/>
                </a:solidFill>
              </a:rPr>
              <a:t>Strong payouts
&amp; disbursals</a:t>
            </a:r>
          </a:p>
        </p:txBody>
      </p:sp>
      <p:sp>
        <p:nvSpPr>
          <p:cNvPr id="29" name="TextBox 28"/>
          <p:cNvSpPr txBox="1"/>
          <p:nvPr/>
        </p:nvSpPr>
        <p:spPr>
          <a:xfrm>
            <a:off x="6446520" y="2816352"/>
            <a:ext cx="1691640" cy="621792"/>
          </a:xfrm>
          <a:prstGeom prst="rect">
            <a:avLst/>
          </a:prstGeom>
          <a:noFill/>
        </p:spPr>
        <p:txBody>
          <a:bodyPr wrap="square">
            <a:spAutoFit/>
          </a:bodyPr>
          <a:lstStyle/>
          <a:p>
            <a:pPr algn="l"/>
            <a:r>
              <a:rPr sz="1000" b="0" i="0">
                <a:solidFill>
                  <a:srgbClr val="FFFFFF"/>
                </a:solidFill>
              </a:rPr>
              <a:t>Faster payouts
than Razorpay</a:t>
            </a:r>
          </a:p>
        </p:txBody>
      </p:sp>
      <p:sp>
        <p:nvSpPr>
          <p:cNvPr id="30" name="TextBox 29"/>
          <p:cNvSpPr txBox="1"/>
          <p:nvPr/>
        </p:nvSpPr>
        <p:spPr>
          <a:xfrm>
            <a:off x="8183879" y="2816352"/>
            <a:ext cx="1783080" cy="621792"/>
          </a:xfrm>
          <a:prstGeom prst="rect">
            <a:avLst/>
          </a:prstGeom>
          <a:noFill/>
        </p:spPr>
        <p:txBody>
          <a:bodyPr wrap="square">
            <a:spAutoFit/>
          </a:bodyPr>
          <a:lstStyle/>
          <a:p>
            <a:pPr algn="l"/>
            <a:r>
              <a:rPr sz="1000" b="1" i="0">
                <a:solidFill>
                  <a:srgbClr val="EF4444"/>
                </a:solidFill>
              </a:rPr>
              <a:t>HIGH</a:t>
            </a:r>
          </a:p>
        </p:txBody>
      </p:sp>
      <p:sp>
        <p:nvSpPr>
          <p:cNvPr id="31" name="TextBox 30"/>
          <p:cNvSpPr txBox="1"/>
          <p:nvPr/>
        </p:nvSpPr>
        <p:spPr>
          <a:xfrm>
            <a:off x="10012680" y="2816352"/>
            <a:ext cx="2057400" cy="621792"/>
          </a:xfrm>
          <a:prstGeom prst="rect">
            <a:avLst/>
          </a:prstGeom>
          <a:noFill/>
        </p:spPr>
        <p:txBody>
          <a:bodyPr wrap="square">
            <a:spAutoFit/>
          </a:bodyPr>
          <a:lstStyle/>
          <a:p>
            <a:pPr algn="l"/>
            <a:r>
              <a:rPr sz="1000" b="0" i="0">
                <a:solidFill>
                  <a:srgbClr val="FFFFFF"/>
                </a:solidFill>
              </a:rPr>
              <a:t>Developer trust; strong in payout use-cases</a:t>
            </a:r>
          </a:p>
        </p:txBody>
      </p:sp>
      <p:sp>
        <p:nvSpPr>
          <p:cNvPr id="32" name="Rectangle 31"/>
          <p:cNvSpPr/>
          <p:nvPr/>
        </p:nvSpPr>
        <p:spPr>
          <a:xfrm>
            <a:off x="320040" y="3493008"/>
            <a:ext cx="11521440" cy="731520"/>
          </a:xfrm>
          <a:prstGeom prst="rect">
            <a:avLst/>
          </a:prstGeom>
          <a:solidFill>
            <a:srgbClr val="031D4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33" name="Picture 32" descr="juspay_final.png"/>
          <p:cNvPicPr>
            <a:picLocks noChangeAspect="1"/>
          </p:cNvPicPr>
          <p:nvPr/>
        </p:nvPicPr>
        <p:blipFill>
          <a:blip r:embed="rId4"/>
          <a:stretch>
            <a:fillRect/>
          </a:stretch>
        </p:blipFill>
        <p:spPr>
          <a:xfrm>
            <a:off x="365759" y="3584448"/>
            <a:ext cx="548640" cy="548640"/>
          </a:xfrm>
          <a:prstGeom prst="rect">
            <a:avLst/>
          </a:prstGeom>
        </p:spPr>
      </p:pic>
      <p:sp>
        <p:nvSpPr>
          <p:cNvPr id="34" name="TextBox 33"/>
          <p:cNvSpPr txBox="1"/>
          <p:nvPr/>
        </p:nvSpPr>
        <p:spPr>
          <a:xfrm>
            <a:off x="1417320" y="3566160"/>
            <a:ext cx="1371600" cy="621792"/>
          </a:xfrm>
          <a:prstGeom prst="rect">
            <a:avLst/>
          </a:prstGeom>
          <a:noFill/>
        </p:spPr>
        <p:txBody>
          <a:bodyPr wrap="square">
            <a:spAutoFit/>
          </a:bodyPr>
          <a:lstStyle/>
          <a:p>
            <a:pPr algn="l"/>
            <a:r>
              <a:rPr sz="1000" b="1" i="0">
                <a:solidFill>
                  <a:srgbClr val="FFFFFF"/>
                </a:solidFill>
              </a:rPr>
              <a:t>Juspay</a:t>
            </a:r>
          </a:p>
        </p:txBody>
      </p:sp>
      <p:sp>
        <p:nvSpPr>
          <p:cNvPr id="35" name="TextBox 34"/>
          <p:cNvSpPr txBox="1"/>
          <p:nvPr/>
        </p:nvSpPr>
        <p:spPr>
          <a:xfrm>
            <a:off x="2834640" y="3566160"/>
            <a:ext cx="1737360" cy="621792"/>
          </a:xfrm>
          <a:prstGeom prst="rect">
            <a:avLst/>
          </a:prstGeom>
          <a:noFill/>
        </p:spPr>
        <p:txBody>
          <a:bodyPr wrap="square">
            <a:spAutoFit/>
          </a:bodyPr>
          <a:lstStyle/>
          <a:p>
            <a:pPr algn="l"/>
            <a:r>
              <a:rPr sz="1000" b="0" i="0">
                <a:solidFill>
                  <a:srgbClr val="FFFFFF"/>
                </a:solidFill>
              </a:rPr>
              <a:t>Large enterprises
(Swiggy, CRED)</a:t>
            </a:r>
          </a:p>
        </p:txBody>
      </p:sp>
      <p:sp>
        <p:nvSpPr>
          <p:cNvPr id="36" name="TextBox 35"/>
          <p:cNvSpPr txBox="1"/>
          <p:nvPr/>
        </p:nvSpPr>
        <p:spPr>
          <a:xfrm>
            <a:off x="4663440" y="3566160"/>
            <a:ext cx="1737360" cy="621792"/>
          </a:xfrm>
          <a:prstGeom prst="rect">
            <a:avLst/>
          </a:prstGeom>
          <a:noFill/>
        </p:spPr>
        <p:txBody>
          <a:bodyPr wrap="square">
            <a:spAutoFit/>
          </a:bodyPr>
          <a:lstStyle/>
          <a:p>
            <a:pPr algn="l"/>
            <a:r>
              <a:rPr sz="1000" b="0" i="0">
                <a:solidFill>
                  <a:srgbClr val="FFFFFF"/>
                </a:solidFill>
              </a:rPr>
              <a:t>Hyperswitch
multi-PSP router</a:t>
            </a:r>
          </a:p>
        </p:txBody>
      </p:sp>
      <p:sp>
        <p:nvSpPr>
          <p:cNvPr id="37" name="TextBox 36"/>
          <p:cNvSpPr txBox="1"/>
          <p:nvPr/>
        </p:nvSpPr>
        <p:spPr>
          <a:xfrm>
            <a:off x="6446520" y="3566160"/>
            <a:ext cx="1691640" cy="621792"/>
          </a:xfrm>
          <a:prstGeom prst="rect">
            <a:avLst/>
          </a:prstGeom>
          <a:noFill/>
        </p:spPr>
        <p:txBody>
          <a:bodyPr wrap="square">
            <a:spAutoFit/>
          </a:bodyPr>
          <a:lstStyle/>
          <a:p>
            <a:pPr algn="l"/>
            <a:r>
              <a:rPr sz="1000" b="0" i="0">
                <a:solidFill>
                  <a:srgbClr val="FFFFFF"/>
                </a:solidFill>
              </a:rPr>
              <a:t>Checkout
orthestration</a:t>
            </a:r>
          </a:p>
        </p:txBody>
      </p:sp>
      <p:sp>
        <p:nvSpPr>
          <p:cNvPr id="38" name="TextBox 37"/>
          <p:cNvSpPr txBox="1"/>
          <p:nvPr/>
        </p:nvSpPr>
        <p:spPr>
          <a:xfrm>
            <a:off x="8183879" y="3566160"/>
            <a:ext cx="1783080" cy="621792"/>
          </a:xfrm>
          <a:prstGeom prst="rect">
            <a:avLst/>
          </a:prstGeom>
          <a:noFill/>
        </p:spPr>
        <p:txBody>
          <a:bodyPr wrap="square">
            <a:spAutoFit/>
          </a:bodyPr>
          <a:lstStyle/>
          <a:p>
            <a:pPr algn="l"/>
            <a:r>
              <a:rPr sz="1000" b="1" i="0">
                <a:solidFill>
                  <a:srgbClr val="F59E0B"/>
                </a:solidFill>
              </a:rPr>
              <a:t>MED-HIGH</a:t>
            </a:r>
          </a:p>
        </p:txBody>
      </p:sp>
      <p:sp>
        <p:nvSpPr>
          <p:cNvPr id="39" name="TextBox 38"/>
          <p:cNvSpPr txBox="1"/>
          <p:nvPr/>
        </p:nvSpPr>
        <p:spPr>
          <a:xfrm>
            <a:off x="10012680" y="3566160"/>
            <a:ext cx="2057400" cy="621792"/>
          </a:xfrm>
          <a:prstGeom prst="rect">
            <a:avLst/>
          </a:prstGeom>
          <a:noFill/>
        </p:spPr>
        <p:txBody>
          <a:bodyPr wrap="square">
            <a:spAutoFit/>
          </a:bodyPr>
          <a:lstStyle/>
          <a:p>
            <a:pPr algn="l"/>
            <a:r>
              <a:rPr sz="1000" b="0" i="0">
                <a:solidFill>
                  <a:srgbClr val="FFFFFF"/>
                </a:solidFill>
              </a:rPr>
              <a:t>Addresses checkout failure at scale — PM layer</a:t>
            </a:r>
          </a:p>
        </p:txBody>
      </p:sp>
      <p:sp>
        <p:nvSpPr>
          <p:cNvPr id="40" name="Rectangle 39"/>
          <p:cNvSpPr/>
          <p:nvPr/>
        </p:nvSpPr>
        <p:spPr>
          <a:xfrm>
            <a:off x="320040" y="4242816"/>
            <a:ext cx="11521440" cy="731520"/>
          </a:xfrm>
          <a:prstGeom prst="rect">
            <a:avLst/>
          </a:prstGeom>
          <a:solidFill>
            <a:srgbClr val="011A3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41" name="Picture 40" descr="phonepe_final.png"/>
          <p:cNvPicPr>
            <a:picLocks noChangeAspect="1"/>
          </p:cNvPicPr>
          <p:nvPr/>
        </p:nvPicPr>
        <p:blipFill>
          <a:blip r:embed="rId5"/>
          <a:stretch>
            <a:fillRect/>
          </a:stretch>
        </p:blipFill>
        <p:spPr>
          <a:xfrm>
            <a:off x="365759" y="4334256"/>
            <a:ext cx="548640" cy="548640"/>
          </a:xfrm>
          <a:prstGeom prst="rect">
            <a:avLst/>
          </a:prstGeom>
        </p:spPr>
      </p:pic>
      <p:sp>
        <p:nvSpPr>
          <p:cNvPr id="42" name="TextBox 41"/>
          <p:cNvSpPr txBox="1"/>
          <p:nvPr/>
        </p:nvSpPr>
        <p:spPr>
          <a:xfrm>
            <a:off x="1417320" y="4315968"/>
            <a:ext cx="1371600" cy="621792"/>
          </a:xfrm>
          <a:prstGeom prst="rect">
            <a:avLst/>
          </a:prstGeom>
          <a:noFill/>
        </p:spPr>
        <p:txBody>
          <a:bodyPr wrap="square">
            <a:spAutoFit/>
          </a:bodyPr>
          <a:lstStyle/>
          <a:p>
            <a:pPr algn="l"/>
            <a:r>
              <a:rPr sz="1000" b="1" i="0">
                <a:solidFill>
                  <a:srgbClr val="FFFFFF"/>
                </a:solidFill>
              </a:rPr>
              <a:t>PhonePe Biz</a:t>
            </a:r>
          </a:p>
        </p:txBody>
      </p:sp>
      <p:sp>
        <p:nvSpPr>
          <p:cNvPr id="43" name="TextBox 42"/>
          <p:cNvSpPr txBox="1"/>
          <p:nvPr/>
        </p:nvSpPr>
        <p:spPr>
          <a:xfrm>
            <a:off x="2834640" y="4315968"/>
            <a:ext cx="1737360" cy="621792"/>
          </a:xfrm>
          <a:prstGeom prst="rect">
            <a:avLst/>
          </a:prstGeom>
          <a:noFill/>
        </p:spPr>
        <p:txBody>
          <a:bodyPr wrap="square">
            <a:spAutoFit/>
          </a:bodyPr>
          <a:lstStyle/>
          <a:p>
            <a:pPr algn="l"/>
            <a:r>
              <a:rPr sz="1000" b="0" i="0">
                <a:solidFill>
                  <a:srgbClr val="FFFFFF"/>
                </a:solidFill>
              </a:rPr>
              <a:t>SMBs,
offline merchants</a:t>
            </a:r>
          </a:p>
        </p:txBody>
      </p:sp>
      <p:sp>
        <p:nvSpPr>
          <p:cNvPr id="44" name="TextBox 43"/>
          <p:cNvSpPr txBox="1"/>
          <p:nvPr/>
        </p:nvSpPr>
        <p:spPr>
          <a:xfrm>
            <a:off x="4663440" y="4315968"/>
            <a:ext cx="1737360" cy="621792"/>
          </a:xfrm>
          <a:prstGeom prst="rect">
            <a:avLst/>
          </a:prstGeom>
          <a:noFill/>
        </p:spPr>
        <p:txBody>
          <a:bodyPr wrap="square">
            <a:spAutoFit/>
          </a:bodyPr>
          <a:lstStyle/>
          <a:p>
            <a:pPr algn="l"/>
            <a:r>
              <a:rPr sz="1000" b="0" i="0">
                <a:solidFill>
                  <a:srgbClr val="FFFFFF"/>
                </a:solidFill>
              </a:rPr>
              <a:t>UPI + SmartSpeaker
edge</a:t>
            </a:r>
          </a:p>
        </p:txBody>
      </p:sp>
      <p:sp>
        <p:nvSpPr>
          <p:cNvPr id="45" name="TextBox 44"/>
          <p:cNvSpPr txBox="1"/>
          <p:nvPr/>
        </p:nvSpPr>
        <p:spPr>
          <a:xfrm>
            <a:off x="6446520" y="4315968"/>
            <a:ext cx="1691640" cy="621792"/>
          </a:xfrm>
          <a:prstGeom prst="rect">
            <a:avLst/>
          </a:prstGeom>
          <a:noFill/>
        </p:spPr>
        <p:txBody>
          <a:bodyPr wrap="square">
            <a:spAutoFit/>
          </a:bodyPr>
          <a:lstStyle/>
          <a:p>
            <a:pPr algn="l"/>
            <a:r>
              <a:rPr sz="1000" b="0" i="0">
                <a:solidFill>
                  <a:srgbClr val="FFFFFF"/>
                </a:solidFill>
              </a:rPr>
              <a:t>Zero MDR UPI,
kirana reach</a:t>
            </a:r>
          </a:p>
        </p:txBody>
      </p:sp>
      <p:sp>
        <p:nvSpPr>
          <p:cNvPr id="46" name="TextBox 45"/>
          <p:cNvSpPr txBox="1"/>
          <p:nvPr/>
        </p:nvSpPr>
        <p:spPr>
          <a:xfrm>
            <a:off x="8183879" y="4315968"/>
            <a:ext cx="1783080" cy="621792"/>
          </a:xfrm>
          <a:prstGeom prst="rect">
            <a:avLst/>
          </a:prstGeom>
          <a:noFill/>
        </p:spPr>
        <p:txBody>
          <a:bodyPr wrap="square">
            <a:spAutoFit/>
          </a:bodyPr>
          <a:lstStyle/>
          <a:p>
            <a:pPr algn="l"/>
            <a:r>
              <a:rPr sz="1000" b="1" i="0">
                <a:solidFill>
                  <a:srgbClr val="F59E0B"/>
                </a:solidFill>
              </a:rPr>
              <a:t>MEDIUM</a:t>
            </a:r>
          </a:p>
        </p:txBody>
      </p:sp>
      <p:sp>
        <p:nvSpPr>
          <p:cNvPr id="47" name="TextBox 46"/>
          <p:cNvSpPr txBox="1"/>
          <p:nvPr/>
        </p:nvSpPr>
        <p:spPr>
          <a:xfrm>
            <a:off x="10012680" y="4315968"/>
            <a:ext cx="2057400" cy="621792"/>
          </a:xfrm>
          <a:prstGeom prst="rect">
            <a:avLst/>
          </a:prstGeom>
          <a:noFill/>
        </p:spPr>
        <p:txBody>
          <a:bodyPr wrap="square">
            <a:spAutoFit/>
          </a:bodyPr>
          <a:lstStyle/>
          <a:p>
            <a:pPr algn="l"/>
            <a:r>
              <a:rPr sz="1000" b="0" i="0">
                <a:solidFill>
                  <a:srgbClr val="FFFFFF"/>
                </a:solidFill>
              </a:rPr>
              <a:t>Bharat segment; different buyer persona</a:t>
            </a:r>
          </a:p>
        </p:txBody>
      </p:sp>
      <p:sp>
        <p:nvSpPr>
          <p:cNvPr id="48" name="Rectangle 47"/>
          <p:cNvSpPr/>
          <p:nvPr/>
        </p:nvSpPr>
        <p:spPr>
          <a:xfrm>
            <a:off x="320040" y="4992624"/>
            <a:ext cx="11521440" cy="731520"/>
          </a:xfrm>
          <a:prstGeom prst="rect">
            <a:avLst/>
          </a:prstGeom>
          <a:solidFill>
            <a:srgbClr val="031D4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49" name="Picture 48" descr="stripe_final.png"/>
          <p:cNvPicPr>
            <a:picLocks noChangeAspect="1"/>
          </p:cNvPicPr>
          <p:nvPr/>
        </p:nvPicPr>
        <p:blipFill>
          <a:blip r:embed="rId6"/>
          <a:stretch>
            <a:fillRect/>
          </a:stretch>
        </p:blipFill>
        <p:spPr>
          <a:xfrm>
            <a:off x="365759" y="5084064"/>
            <a:ext cx="548640" cy="548640"/>
          </a:xfrm>
          <a:prstGeom prst="rect">
            <a:avLst/>
          </a:prstGeom>
        </p:spPr>
      </p:pic>
      <p:sp>
        <p:nvSpPr>
          <p:cNvPr id="50" name="TextBox 49"/>
          <p:cNvSpPr txBox="1"/>
          <p:nvPr/>
        </p:nvSpPr>
        <p:spPr>
          <a:xfrm>
            <a:off x="1417320" y="5065776"/>
            <a:ext cx="1371600" cy="621792"/>
          </a:xfrm>
          <a:prstGeom prst="rect">
            <a:avLst/>
          </a:prstGeom>
          <a:noFill/>
        </p:spPr>
        <p:txBody>
          <a:bodyPr wrap="square">
            <a:spAutoFit/>
          </a:bodyPr>
          <a:lstStyle/>
          <a:p>
            <a:pPr algn="l"/>
            <a:r>
              <a:rPr sz="1000" b="1" i="0">
                <a:solidFill>
                  <a:srgbClr val="FFFFFF"/>
                </a:solidFill>
              </a:rPr>
              <a:t>Stripe</a:t>
            </a:r>
          </a:p>
        </p:txBody>
      </p:sp>
      <p:sp>
        <p:nvSpPr>
          <p:cNvPr id="51" name="TextBox 50"/>
          <p:cNvSpPr txBox="1"/>
          <p:nvPr/>
        </p:nvSpPr>
        <p:spPr>
          <a:xfrm>
            <a:off x="2834640" y="5065776"/>
            <a:ext cx="1737360" cy="621792"/>
          </a:xfrm>
          <a:prstGeom prst="rect">
            <a:avLst/>
          </a:prstGeom>
          <a:noFill/>
        </p:spPr>
        <p:txBody>
          <a:bodyPr wrap="square">
            <a:spAutoFit/>
          </a:bodyPr>
          <a:lstStyle/>
          <a:p>
            <a:pPr algn="l"/>
            <a:r>
              <a:rPr sz="1000" b="0" i="0">
                <a:solidFill>
                  <a:srgbClr val="FFFFFF"/>
                </a:solidFill>
              </a:rPr>
              <a:t>Global SaaS,
startups</a:t>
            </a:r>
          </a:p>
        </p:txBody>
      </p:sp>
      <p:sp>
        <p:nvSpPr>
          <p:cNvPr id="52" name="TextBox 51"/>
          <p:cNvSpPr txBox="1"/>
          <p:nvPr/>
        </p:nvSpPr>
        <p:spPr>
          <a:xfrm>
            <a:off x="4663440" y="5065776"/>
            <a:ext cx="1737360" cy="621792"/>
          </a:xfrm>
          <a:prstGeom prst="rect">
            <a:avLst/>
          </a:prstGeom>
          <a:noFill/>
        </p:spPr>
        <p:txBody>
          <a:bodyPr wrap="square">
            <a:spAutoFit/>
          </a:bodyPr>
          <a:lstStyle/>
          <a:p>
            <a:pPr algn="l"/>
            <a:r>
              <a:rPr sz="1000" b="0" i="0">
                <a:solidFill>
                  <a:srgbClr val="FFFFFF"/>
                </a:solidFill>
              </a:rPr>
              <a:t>Global infra,
radar fraud</a:t>
            </a:r>
          </a:p>
        </p:txBody>
      </p:sp>
      <p:sp>
        <p:nvSpPr>
          <p:cNvPr id="53" name="TextBox 52"/>
          <p:cNvSpPr txBox="1"/>
          <p:nvPr/>
        </p:nvSpPr>
        <p:spPr>
          <a:xfrm>
            <a:off x="6446520" y="5065776"/>
            <a:ext cx="1691640" cy="621792"/>
          </a:xfrm>
          <a:prstGeom prst="rect">
            <a:avLst/>
          </a:prstGeom>
          <a:noFill/>
        </p:spPr>
        <p:txBody>
          <a:bodyPr wrap="square">
            <a:spAutoFit/>
          </a:bodyPr>
          <a:lstStyle/>
          <a:p>
            <a:pPr algn="l"/>
            <a:r>
              <a:rPr sz="1000" b="0" i="0">
                <a:solidFill>
                  <a:srgbClr val="FFFFFF"/>
                </a:solidFill>
              </a:rPr>
              <a:t>Best-in-class DX
for global cos</a:t>
            </a:r>
          </a:p>
        </p:txBody>
      </p:sp>
      <p:sp>
        <p:nvSpPr>
          <p:cNvPr id="54" name="TextBox 53"/>
          <p:cNvSpPr txBox="1"/>
          <p:nvPr/>
        </p:nvSpPr>
        <p:spPr>
          <a:xfrm>
            <a:off x="8183879" y="5065776"/>
            <a:ext cx="1783080" cy="621792"/>
          </a:xfrm>
          <a:prstGeom prst="rect">
            <a:avLst/>
          </a:prstGeom>
          <a:noFill/>
        </p:spPr>
        <p:txBody>
          <a:bodyPr wrap="square">
            <a:spAutoFit/>
          </a:bodyPr>
          <a:lstStyle/>
          <a:p>
            <a:pPr algn="l"/>
            <a:r>
              <a:rPr sz="1000" b="1" i="0">
                <a:solidFill>
                  <a:srgbClr val="10B981"/>
                </a:solidFill>
              </a:rPr>
              <a:t>LOW</a:t>
            </a:r>
          </a:p>
        </p:txBody>
      </p:sp>
      <p:sp>
        <p:nvSpPr>
          <p:cNvPr id="55" name="TextBox 54"/>
          <p:cNvSpPr txBox="1"/>
          <p:nvPr/>
        </p:nvSpPr>
        <p:spPr>
          <a:xfrm>
            <a:off x="10012680" y="5065776"/>
            <a:ext cx="2057400" cy="621792"/>
          </a:xfrm>
          <a:prstGeom prst="rect">
            <a:avLst/>
          </a:prstGeom>
          <a:noFill/>
        </p:spPr>
        <p:txBody>
          <a:bodyPr wrap="square">
            <a:spAutoFit/>
          </a:bodyPr>
          <a:lstStyle/>
          <a:p>
            <a:pPr algn="l"/>
            <a:r>
              <a:rPr sz="1000" b="0" i="0">
                <a:solidFill>
                  <a:srgbClr val="FFFFFF"/>
                </a:solidFill>
              </a:rPr>
              <a:t>No Indian-specific compliance depth</a:t>
            </a:r>
          </a:p>
        </p:txBody>
      </p:sp>
      <p:sp>
        <p:nvSpPr>
          <p:cNvPr id="56" name="Rectangle 55"/>
          <p:cNvSpPr/>
          <p:nvPr/>
        </p:nvSpPr>
        <p:spPr>
          <a:xfrm>
            <a:off x="320040" y="5742431"/>
            <a:ext cx="11521440" cy="731520"/>
          </a:xfrm>
          <a:prstGeom prst="rect">
            <a:avLst/>
          </a:prstGeom>
          <a:solidFill>
            <a:srgbClr val="011A3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57" name="Picture 56" descr="ccavenue_final.png"/>
          <p:cNvPicPr>
            <a:picLocks noChangeAspect="1"/>
          </p:cNvPicPr>
          <p:nvPr/>
        </p:nvPicPr>
        <p:blipFill>
          <a:blip r:embed="rId7"/>
          <a:stretch>
            <a:fillRect/>
          </a:stretch>
        </p:blipFill>
        <p:spPr>
          <a:xfrm>
            <a:off x="365759" y="5833871"/>
            <a:ext cx="548640" cy="548640"/>
          </a:xfrm>
          <a:prstGeom prst="rect">
            <a:avLst/>
          </a:prstGeom>
        </p:spPr>
      </p:pic>
      <p:sp>
        <p:nvSpPr>
          <p:cNvPr id="58" name="TextBox 57"/>
          <p:cNvSpPr txBox="1"/>
          <p:nvPr/>
        </p:nvSpPr>
        <p:spPr>
          <a:xfrm>
            <a:off x="1417320" y="5815583"/>
            <a:ext cx="1371600" cy="621792"/>
          </a:xfrm>
          <a:prstGeom prst="rect">
            <a:avLst/>
          </a:prstGeom>
          <a:noFill/>
        </p:spPr>
        <p:txBody>
          <a:bodyPr wrap="square">
            <a:spAutoFit/>
          </a:bodyPr>
          <a:lstStyle/>
          <a:p>
            <a:pPr algn="l"/>
            <a:r>
              <a:rPr sz="1000" b="1" i="0">
                <a:solidFill>
                  <a:srgbClr val="FFFFFF"/>
                </a:solidFill>
              </a:rPr>
              <a:t>CCAvenue</a:t>
            </a:r>
          </a:p>
        </p:txBody>
      </p:sp>
      <p:sp>
        <p:nvSpPr>
          <p:cNvPr id="59" name="TextBox 58"/>
          <p:cNvSpPr txBox="1"/>
          <p:nvPr/>
        </p:nvSpPr>
        <p:spPr>
          <a:xfrm>
            <a:off x="2834640" y="5815583"/>
            <a:ext cx="1737360" cy="621792"/>
          </a:xfrm>
          <a:prstGeom prst="rect">
            <a:avLst/>
          </a:prstGeom>
          <a:noFill/>
        </p:spPr>
        <p:txBody>
          <a:bodyPr wrap="square">
            <a:spAutoFit/>
          </a:bodyPr>
          <a:lstStyle/>
          <a:p>
            <a:pPr algn="l"/>
            <a:r>
              <a:rPr sz="1000" b="0" i="0">
                <a:solidFill>
                  <a:srgbClr val="FFFFFF"/>
                </a:solidFill>
              </a:rPr>
              <a:t>SMEs, legacy
enterprises</a:t>
            </a:r>
          </a:p>
        </p:txBody>
      </p:sp>
      <p:sp>
        <p:nvSpPr>
          <p:cNvPr id="60" name="TextBox 59"/>
          <p:cNvSpPr txBox="1"/>
          <p:nvPr/>
        </p:nvSpPr>
        <p:spPr>
          <a:xfrm>
            <a:off x="4663440" y="5815583"/>
            <a:ext cx="1737360" cy="621792"/>
          </a:xfrm>
          <a:prstGeom prst="rect">
            <a:avLst/>
          </a:prstGeom>
          <a:noFill/>
        </p:spPr>
        <p:txBody>
          <a:bodyPr wrap="square">
            <a:spAutoFit/>
          </a:bodyPr>
          <a:lstStyle/>
          <a:p>
            <a:pPr algn="l"/>
            <a:r>
              <a:rPr sz="1000" b="0" i="0">
                <a:solidFill>
                  <a:srgbClr val="FFFFFF"/>
                </a:solidFill>
              </a:rPr>
              <a:t>20+ years,
bank relationships</a:t>
            </a:r>
          </a:p>
        </p:txBody>
      </p:sp>
      <p:sp>
        <p:nvSpPr>
          <p:cNvPr id="61" name="TextBox 60"/>
          <p:cNvSpPr txBox="1"/>
          <p:nvPr/>
        </p:nvSpPr>
        <p:spPr>
          <a:xfrm>
            <a:off x="6446520" y="5815583"/>
            <a:ext cx="1691640" cy="621792"/>
          </a:xfrm>
          <a:prstGeom prst="rect">
            <a:avLst/>
          </a:prstGeom>
          <a:noFill/>
        </p:spPr>
        <p:txBody>
          <a:bodyPr wrap="square">
            <a:spAutoFit/>
          </a:bodyPr>
          <a:lstStyle/>
          <a:p>
            <a:pPr algn="l"/>
            <a:r>
              <a:rPr sz="1000" b="0" i="0">
                <a:solidFill>
                  <a:srgbClr val="FFFFFF"/>
                </a:solidFill>
              </a:rPr>
              <a:t>High-value
enterprise legacy</a:t>
            </a:r>
          </a:p>
        </p:txBody>
      </p:sp>
      <p:sp>
        <p:nvSpPr>
          <p:cNvPr id="62" name="TextBox 61"/>
          <p:cNvSpPr txBox="1"/>
          <p:nvPr/>
        </p:nvSpPr>
        <p:spPr>
          <a:xfrm>
            <a:off x="8183879" y="5815583"/>
            <a:ext cx="1783080" cy="621792"/>
          </a:xfrm>
          <a:prstGeom prst="rect">
            <a:avLst/>
          </a:prstGeom>
          <a:noFill/>
        </p:spPr>
        <p:txBody>
          <a:bodyPr wrap="square">
            <a:spAutoFit/>
          </a:bodyPr>
          <a:lstStyle/>
          <a:p>
            <a:pPr algn="l"/>
            <a:r>
              <a:rPr sz="1000" b="1" i="0">
                <a:solidFill>
                  <a:srgbClr val="10B981"/>
                </a:solidFill>
              </a:rPr>
              <a:t>LOW</a:t>
            </a:r>
          </a:p>
        </p:txBody>
      </p:sp>
      <p:sp>
        <p:nvSpPr>
          <p:cNvPr id="63" name="TextBox 62"/>
          <p:cNvSpPr txBox="1"/>
          <p:nvPr/>
        </p:nvSpPr>
        <p:spPr>
          <a:xfrm>
            <a:off x="10012680" y="5815583"/>
            <a:ext cx="2057400" cy="621792"/>
          </a:xfrm>
          <a:prstGeom prst="rect">
            <a:avLst/>
          </a:prstGeom>
          <a:noFill/>
        </p:spPr>
        <p:txBody>
          <a:bodyPr wrap="square">
            <a:spAutoFit/>
          </a:bodyPr>
          <a:lstStyle/>
          <a:p>
            <a:pPr algn="l"/>
            <a:r>
              <a:rPr sz="1000" b="0" i="0">
                <a:solidFill>
                  <a:srgbClr val="FFFFFF"/>
                </a:solidFill>
              </a:rPr>
              <a:t>API quality gap; losing developer mindshare</a:t>
            </a:r>
          </a:p>
        </p:txBody>
      </p:sp>
    </p:spTree>
  </p:cSld>
  <p:clrMapOvr>
    <a:masterClrMapping/>
  </p:clrMapOvr>
</p:sld>
</file>

<file path=ppt/slides/slide1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88952" cy="6858000"/>
          </a:xfrm>
          <a:prstGeom prst="rect">
            <a:avLst/>
          </a:prstGeom>
          <a:solidFill>
            <a:srgbClr val="01265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8016" cy="6858000"/>
          </a:xfrm>
          <a:prstGeom prst="rect">
            <a:avLst/>
          </a:prstGeom>
          <a:solidFill>
            <a:srgbClr val="0D94F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0"/>
            <a:ext cx="12188952" cy="45720"/>
          </a:xfrm>
          <a:prstGeom prst="rect">
            <a:avLst/>
          </a:prstGeom>
          <a:solidFill>
            <a:srgbClr val="0D94F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0" y="6812280"/>
            <a:ext cx="12188952" cy="45720"/>
          </a:xfrm>
          <a:prstGeom prst="rect">
            <a:avLst/>
          </a:prstGeom>
          <a:solidFill>
            <a:srgbClr val="0D94F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502920" y="2560320"/>
            <a:ext cx="10972800" cy="1097280"/>
          </a:xfrm>
          <a:prstGeom prst="rect">
            <a:avLst/>
          </a:prstGeom>
          <a:noFill/>
        </p:spPr>
        <p:txBody>
          <a:bodyPr wrap="square">
            <a:spAutoFit/>
          </a:bodyPr>
          <a:lstStyle/>
          <a:p>
            <a:pPr algn="l"/>
            <a:r>
              <a:rPr sz="5000" b="1" i="0">
                <a:solidFill>
                  <a:srgbClr val="FFFFFF"/>
                </a:solidFill>
              </a:rPr>
              <a:t>Product Thinking</a:t>
            </a:r>
          </a:p>
        </p:txBody>
      </p:sp>
      <p:sp>
        <p:nvSpPr>
          <p:cNvPr id="7" name="TextBox 6"/>
          <p:cNvSpPr txBox="1"/>
          <p:nvPr/>
        </p:nvSpPr>
        <p:spPr>
          <a:xfrm>
            <a:off x="502920" y="3840480"/>
            <a:ext cx="10972800" cy="457200"/>
          </a:xfrm>
          <a:prstGeom prst="rect">
            <a:avLst/>
          </a:prstGeom>
          <a:noFill/>
        </p:spPr>
        <p:txBody>
          <a:bodyPr wrap="square">
            <a:spAutoFit/>
          </a:bodyPr>
          <a:lstStyle/>
          <a:p>
            <a:pPr algn="l"/>
            <a:r>
              <a:rPr sz="1600" b="0" i="0">
                <a:solidFill>
                  <a:srgbClr val="0D94FB"/>
                </a:solidFill>
              </a:rPr>
              <a:t>3 Opportunities I'd Build Next · PM Takeaways</a:t>
            </a:r>
          </a:p>
        </p:txBody>
      </p:sp>
      <p:sp>
        <p:nvSpPr>
          <p:cNvPr id="8" name="TextBox 7"/>
          <p:cNvSpPr txBox="1"/>
          <p:nvPr/>
        </p:nvSpPr>
        <p:spPr>
          <a:xfrm>
            <a:off x="502920" y="6400800"/>
            <a:ext cx="10972800" cy="347472"/>
          </a:xfrm>
          <a:prstGeom prst="rect">
            <a:avLst/>
          </a:prstGeom>
          <a:noFill/>
        </p:spPr>
        <p:txBody>
          <a:bodyPr wrap="square">
            <a:spAutoFit/>
          </a:bodyPr>
          <a:lstStyle/>
          <a:p>
            <a:pPr algn="l"/>
            <a:r>
              <a:rPr sz="900" b="0" i="0">
                <a:solidFill>
                  <a:srgbClr val="8AA5BF"/>
                </a:solidFill>
              </a:rPr>
              <a:t>Razorpay  ·  Product Teardown  ·  Shraddha Singh  ·  June 2026</a:t>
            </a:r>
          </a:p>
        </p:txBody>
      </p:sp>
    </p:spTree>
  </p:cSld>
  <p:clrMapOvr>
    <a:masterClrMapping/>
  </p:clrMapOvr>
</p:sld>
</file>

<file path=ppt/slides/slide1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88952" cy="6858000"/>
          </a:xfrm>
          <a:prstGeom prst="rect">
            <a:avLst/>
          </a:prstGeom>
          <a:solidFill>
            <a:srgbClr val="010F2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88952" cy="45720"/>
          </a:xfrm>
          <a:prstGeom prst="rect">
            <a:avLst/>
          </a:prstGeom>
          <a:solidFill>
            <a:srgbClr val="0D94F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6812280"/>
            <a:ext cx="12188952" cy="45720"/>
          </a:xfrm>
          <a:prstGeom prst="rect">
            <a:avLst/>
          </a:prstGeom>
          <a:solidFill>
            <a:srgbClr val="0D94F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64592"/>
            <a:ext cx="10972800" cy="320040"/>
          </a:xfrm>
          <a:prstGeom prst="rect">
            <a:avLst/>
          </a:prstGeom>
          <a:noFill/>
        </p:spPr>
        <p:txBody>
          <a:bodyPr wrap="square">
            <a:spAutoFit/>
          </a:bodyPr>
          <a:lstStyle/>
          <a:p>
            <a:pPr algn="l"/>
            <a:r>
              <a:rPr sz="950" b="1" i="0">
                <a:solidFill>
                  <a:srgbClr val="0D94FB"/>
                </a:solidFill>
              </a:rPr>
              <a:t>PRODUCT OPPORTUNITIES</a:t>
            </a:r>
          </a:p>
        </p:txBody>
      </p:sp>
      <p:sp>
        <p:nvSpPr>
          <p:cNvPr id="6" name="TextBox 5"/>
          <p:cNvSpPr txBox="1"/>
          <p:nvPr/>
        </p:nvSpPr>
        <p:spPr>
          <a:xfrm>
            <a:off x="548640" y="438912"/>
            <a:ext cx="10972800" cy="274320"/>
          </a:xfrm>
          <a:prstGeom prst="rect">
            <a:avLst/>
          </a:prstGeom>
          <a:noFill/>
        </p:spPr>
        <p:txBody>
          <a:bodyPr wrap="square">
            <a:spAutoFit/>
          </a:bodyPr>
          <a:lstStyle/>
          <a:p>
            <a:pPr algn="l"/>
            <a:r>
              <a:rPr sz="850" b="0" i="0">
                <a:solidFill>
                  <a:srgbClr val="8AA5BF"/>
                </a:solidFill>
              </a:rPr>
              <a:t>What I would build next — and why now</a:t>
            </a:r>
          </a:p>
        </p:txBody>
      </p:sp>
      <p:sp>
        <p:nvSpPr>
          <p:cNvPr id="7" name="TextBox 6"/>
          <p:cNvSpPr txBox="1"/>
          <p:nvPr/>
        </p:nvSpPr>
        <p:spPr>
          <a:xfrm>
            <a:off x="548640" y="822960"/>
            <a:ext cx="10972800" cy="594360"/>
          </a:xfrm>
          <a:prstGeom prst="rect">
            <a:avLst/>
          </a:prstGeom>
          <a:noFill/>
        </p:spPr>
        <p:txBody>
          <a:bodyPr wrap="square">
            <a:spAutoFit/>
          </a:bodyPr>
          <a:lstStyle/>
          <a:p>
            <a:pPr algn="l"/>
            <a:r>
              <a:rPr sz="3200" b="1" i="0">
                <a:solidFill>
                  <a:srgbClr val="FFFFFF"/>
                </a:solidFill>
              </a:rPr>
              <a:t>Three Product Opportunities</a:t>
            </a:r>
          </a:p>
        </p:txBody>
      </p:sp>
      <p:sp>
        <p:nvSpPr>
          <p:cNvPr id="8" name="Rectangle 7"/>
          <p:cNvSpPr/>
          <p:nvPr/>
        </p:nvSpPr>
        <p:spPr>
          <a:xfrm>
            <a:off x="365760" y="1691640"/>
            <a:ext cx="3749039" cy="4553712"/>
          </a:xfrm>
          <a:prstGeom prst="rect">
            <a:avLst/>
          </a:prstGeom>
          <a:solidFill>
            <a:srgbClr val="031D4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Rectangle 8"/>
          <p:cNvSpPr/>
          <p:nvPr/>
        </p:nvSpPr>
        <p:spPr>
          <a:xfrm>
            <a:off x="365760" y="1691640"/>
            <a:ext cx="3749039" cy="45720"/>
          </a:xfrm>
          <a:prstGeom prst="rect">
            <a:avLst/>
          </a:prstGeom>
          <a:solidFill>
            <a:srgbClr val="0D94F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48640" y="1773936"/>
            <a:ext cx="731520" cy="457200"/>
          </a:xfrm>
          <a:prstGeom prst="rect">
            <a:avLst/>
          </a:prstGeom>
          <a:noFill/>
        </p:spPr>
        <p:txBody>
          <a:bodyPr wrap="square">
            <a:spAutoFit/>
          </a:bodyPr>
          <a:lstStyle/>
          <a:p>
            <a:pPr algn="l"/>
            <a:r>
              <a:rPr sz="2200" b="1" i="0">
                <a:solidFill>
                  <a:srgbClr val="0D94FB"/>
                </a:solidFill>
              </a:rPr>
              <a:t>01</a:t>
            </a:r>
          </a:p>
        </p:txBody>
      </p:sp>
      <p:sp>
        <p:nvSpPr>
          <p:cNvPr id="11" name="TextBox 10"/>
          <p:cNvSpPr txBox="1"/>
          <p:nvPr/>
        </p:nvSpPr>
        <p:spPr>
          <a:xfrm>
            <a:off x="548640" y="2286000"/>
            <a:ext cx="3383280" cy="658368"/>
          </a:xfrm>
          <a:prstGeom prst="rect">
            <a:avLst/>
          </a:prstGeom>
          <a:noFill/>
        </p:spPr>
        <p:txBody>
          <a:bodyPr wrap="square">
            <a:spAutoFit/>
          </a:bodyPr>
          <a:lstStyle/>
          <a:p>
            <a:pPr algn="l"/>
            <a:r>
              <a:rPr sz="1400" b="1" i="0">
                <a:solidFill>
                  <a:srgbClr val="FFFFFF"/>
                </a:solidFill>
              </a:rPr>
              <a:t>AI Cash Flow
Intelligence</a:t>
            </a:r>
          </a:p>
        </p:txBody>
      </p:sp>
      <p:sp>
        <p:nvSpPr>
          <p:cNvPr id="12" name="TextBox 11"/>
          <p:cNvSpPr txBox="1"/>
          <p:nvPr/>
        </p:nvSpPr>
        <p:spPr>
          <a:xfrm>
            <a:off x="548640" y="2999232"/>
            <a:ext cx="3383280" cy="2907792"/>
          </a:xfrm>
          <a:prstGeom prst="rect">
            <a:avLst/>
          </a:prstGeom>
          <a:noFill/>
        </p:spPr>
        <p:txBody>
          <a:bodyPr wrap="square">
            <a:spAutoFit/>
          </a:bodyPr>
          <a:lstStyle/>
          <a:p>
            <a:pPr algn="l"/>
            <a:r>
              <a:rPr sz="1100" b="0" i="0">
                <a:solidFill>
                  <a:srgbClr val="8AA5BF"/>
                </a:solidFill>
              </a:rPr>
              <a:t>Problem: Razorpay Capital is reactive — merchants apply when they need money.
Build: Forward-looking cash flow forecast using transaction time-series. 'You have 23 days of runway. Your August dip is coming — here's a pre-approved offer.'
Why: Proactive credit offer → 3–5× conversion vs. cold pitch. The data already exists.</a:t>
            </a:r>
          </a:p>
        </p:txBody>
      </p:sp>
      <p:sp>
        <p:nvSpPr>
          <p:cNvPr id="13" name="Rectangle 12"/>
          <p:cNvSpPr/>
          <p:nvPr/>
        </p:nvSpPr>
        <p:spPr>
          <a:xfrm>
            <a:off x="548640" y="5852160"/>
            <a:ext cx="3291840" cy="274320"/>
          </a:xfrm>
          <a:prstGeom prst="rect">
            <a:avLst/>
          </a:prstGeom>
          <a:solidFill>
            <a:srgbClr val="011A3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640080" y="5879592"/>
            <a:ext cx="3108960" cy="237744"/>
          </a:xfrm>
          <a:prstGeom prst="rect">
            <a:avLst/>
          </a:prstGeom>
          <a:noFill/>
        </p:spPr>
        <p:txBody>
          <a:bodyPr wrap="square">
            <a:spAutoFit/>
          </a:bodyPr>
          <a:lstStyle/>
          <a:p>
            <a:pPr algn="l"/>
            <a:r>
              <a:rPr sz="1050" b="1" i="0">
                <a:solidFill>
                  <a:srgbClr val="0D94FB"/>
                </a:solidFill>
              </a:rPr>
              <a:t>RICE ~580 · HIGH</a:t>
            </a:r>
          </a:p>
        </p:txBody>
      </p:sp>
      <p:sp>
        <p:nvSpPr>
          <p:cNvPr id="15" name="Rectangle 14"/>
          <p:cNvSpPr/>
          <p:nvPr/>
        </p:nvSpPr>
        <p:spPr>
          <a:xfrm>
            <a:off x="4279392" y="1691640"/>
            <a:ext cx="3749039" cy="4553712"/>
          </a:xfrm>
          <a:prstGeom prst="rect">
            <a:avLst/>
          </a:prstGeom>
          <a:solidFill>
            <a:srgbClr val="031D4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4279392" y="1691640"/>
            <a:ext cx="3749039" cy="45720"/>
          </a:xfrm>
          <a:prstGeom prst="rect">
            <a:avLst/>
          </a:prstGeom>
          <a:solidFill>
            <a:srgbClr val="0D94F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TextBox 16"/>
          <p:cNvSpPr txBox="1"/>
          <p:nvPr/>
        </p:nvSpPr>
        <p:spPr>
          <a:xfrm>
            <a:off x="4462272" y="1773936"/>
            <a:ext cx="731520" cy="457200"/>
          </a:xfrm>
          <a:prstGeom prst="rect">
            <a:avLst/>
          </a:prstGeom>
          <a:noFill/>
        </p:spPr>
        <p:txBody>
          <a:bodyPr wrap="square">
            <a:spAutoFit/>
          </a:bodyPr>
          <a:lstStyle/>
          <a:p>
            <a:pPr algn="l"/>
            <a:r>
              <a:rPr sz="2200" b="1" i="0">
                <a:solidFill>
                  <a:srgbClr val="0D94FB"/>
                </a:solidFill>
              </a:rPr>
              <a:t>02</a:t>
            </a:r>
          </a:p>
        </p:txBody>
      </p:sp>
      <p:sp>
        <p:nvSpPr>
          <p:cNvPr id="18" name="TextBox 17"/>
          <p:cNvSpPr txBox="1"/>
          <p:nvPr/>
        </p:nvSpPr>
        <p:spPr>
          <a:xfrm>
            <a:off x="4462272" y="2286000"/>
            <a:ext cx="3383280" cy="658368"/>
          </a:xfrm>
          <a:prstGeom prst="rect">
            <a:avLst/>
          </a:prstGeom>
          <a:noFill/>
        </p:spPr>
        <p:txBody>
          <a:bodyPr wrap="square">
            <a:spAutoFit/>
          </a:bodyPr>
          <a:lstStyle/>
          <a:p>
            <a:pPr algn="l"/>
            <a:r>
              <a:rPr sz="1400" b="1" i="0">
                <a:solidFill>
                  <a:srgbClr val="FFFFFF"/>
                </a:solidFill>
              </a:rPr>
              <a:t>Razorpay for Bharat</a:t>
            </a:r>
          </a:p>
        </p:txBody>
      </p:sp>
      <p:sp>
        <p:nvSpPr>
          <p:cNvPr id="19" name="TextBox 18"/>
          <p:cNvSpPr txBox="1"/>
          <p:nvPr/>
        </p:nvSpPr>
        <p:spPr>
          <a:xfrm>
            <a:off x="4462272" y="2999232"/>
            <a:ext cx="3383280" cy="2907792"/>
          </a:xfrm>
          <a:prstGeom prst="rect">
            <a:avLst/>
          </a:prstGeom>
          <a:noFill/>
        </p:spPr>
        <p:txBody>
          <a:bodyPr wrap="square">
            <a:spAutoFit/>
          </a:bodyPr>
          <a:lstStyle/>
          <a:p>
            <a:pPr algn="l"/>
            <a:r>
              <a:rPr sz="1100" b="0" i="0">
                <a:solidFill>
                  <a:srgbClr val="8AA5BF"/>
                </a:solidFill>
              </a:rPr>
              <a:t>Problem: 8M merchants ≠ 64M SMEs. The remaining 56M are Tier 2/3 businesses on WhatsApp, in Hindi/Marathi/Tamil, with unreliable internet.
Build: Simplified vernacular-first, low-bandwidth payment collection. Offline-first. Feature phone compatible.
Why: UPI solved the consumer side. Merchant-side collection infrastructure for Bharat is unbuilt.</a:t>
            </a:r>
          </a:p>
        </p:txBody>
      </p:sp>
      <p:sp>
        <p:nvSpPr>
          <p:cNvPr id="20" name="Rectangle 19"/>
          <p:cNvSpPr/>
          <p:nvPr/>
        </p:nvSpPr>
        <p:spPr>
          <a:xfrm>
            <a:off x="4462272" y="5852160"/>
            <a:ext cx="3291840" cy="274320"/>
          </a:xfrm>
          <a:prstGeom prst="rect">
            <a:avLst/>
          </a:prstGeom>
          <a:solidFill>
            <a:srgbClr val="011A3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1" name="TextBox 20"/>
          <p:cNvSpPr txBox="1"/>
          <p:nvPr/>
        </p:nvSpPr>
        <p:spPr>
          <a:xfrm>
            <a:off x="4553712" y="5879592"/>
            <a:ext cx="3108960" cy="237744"/>
          </a:xfrm>
          <a:prstGeom prst="rect">
            <a:avLst/>
          </a:prstGeom>
          <a:noFill/>
        </p:spPr>
        <p:txBody>
          <a:bodyPr wrap="square">
            <a:spAutoFit/>
          </a:bodyPr>
          <a:lstStyle/>
          <a:p>
            <a:pPr algn="l"/>
            <a:r>
              <a:rPr sz="1050" b="1" i="0">
                <a:solidFill>
                  <a:srgbClr val="0D94FB"/>
                </a:solidFill>
              </a:rPr>
              <a:t>RICE ~430 · HIGH</a:t>
            </a:r>
          </a:p>
        </p:txBody>
      </p:sp>
      <p:sp>
        <p:nvSpPr>
          <p:cNvPr id="22" name="Rectangle 21"/>
          <p:cNvSpPr/>
          <p:nvPr/>
        </p:nvSpPr>
        <p:spPr>
          <a:xfrm>
            <a:off x="8193024" y="1691640"/>
            <a:ext cx="3749039" cy="4553712"/>
          </a:xfrm>
          <a:prstGeom prst="rect">
            <a:avLst/>
          </a:prstGeom>
          <a:solidFill>
            <a:srgbClr val="031D4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Rectangle 22"/>
          <p:cNvSpPr/>
          <p:nvPr/>
        </p:nvSpPr>
        <p:spPr>
          <a:xfrm>
            <a:off x="8193024" y="1691640"/>
            <a:ext cx="3749039" cy="45720"/>
          </a:xfrm>
          <a:prstGeom prst="rect">
            <a:avLst/>
          </a:prstGeom>
          <a:solidFill>
            <a:srgbClr val="0D94F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TextBox 23"/>
          <p:cNvSpPr txBox="1"/>
          <p:nvPr/>
        </p:nvSpPr>
        <p:spPr>
          <a:xfrm>
            <a:off x="8375904" y="1773936"/>
            <a:ext cx="731520" cy="457200"/>
          </a:xfrm>
          <a:prstGeom prst="rect">
            <a:avLst/>
          </a:prstGeom>
          <a:noFill/>
        </p:spPr>
        <p:txBody>
          <a:bodyPr wrap="square">
            <a:spAutoFit/>
          </a:bodyPr>
          <a:lstStyle/>
          <a:p>
            <a:pPr algn="l"/>
            <a:r>
              <a:rPr sz="2200" b="1" i="0">
                <a:solidFill>
                  <a:srgbClr val="0D94FB"/>
                </a:solidFill>
              </a:rPr>
              <a:t>03</a:t>
            </a:r>
          </a:p>
        </p:txBody>
      </p:sp>
      <p:sp>
        <p:nvSpPr>
          <p:cNvPr id="25" name="TextBox 24"/>
          <p:cNvSpPr txBox="1"/>
          <p:nvPr/>
        </p:nvSpPr>
        <p:spPr>
          <a:xfrm>
            <a:off x="8375904" y="2286000"/>
            <a:ext cx="3383280" cy="658368"/>
          </a:xfrm>
          <a:prstGeom prst="rect">
            <a:avLst/>
          </a:prstGeom>
          <a:noFill/>
        </p:spPr>
        <p:txBody>
          <a:bodyPr wrap="square">
            <a:spAutoFit/>
          </a:bodyPr>
          <a:lstStyle/>
          <a:p>
            <a:pPr algn="l"/>
            <a:r>
              <a:rPr sz="1400" b="1" i="0">
                <a:solidFill>
                  <a:srgbClr val="FFFFFF"/>
                </a:solidFill>
              </a:rPr>
              <a:t>Embedded
Compliance</a:t>
            </a:r>
          </a:p>
        </p:txBody>
      </p:sp>
      <p:sp>
        <p:nvSpPr>
          <p:cNvPr id="26" name="TextBox 25"/>
          <p:cNvSpPr txBox="1"/>
          <p:nvPr/>
        </p:nvSpPr>
        <p:spPr>
          <a:xfrm>
            <a:off x="8375904" y="2999232"/>
            <a:ext cx="3383280" cy="2907792"/>
          </a:xfrm>
          <a:prstGeom prst="rect">
            <a:avLst/>
          </a:prstGeom>
          <a:noFill/>
        </p:spPr>
        <p:txBody>
          <a:bodyPr wrap="square">
            <a:spAutoFit/>
          </a:bodyPr>
          <a:lstStyle/>
          <a:p>
            <a:pPr algn="l"/>
            <a:r>
              <a:rPr sz="1100" b="0" i="0">
                <a:solidFill>
                  <a:srgbClr val="8AA5BF"/>
                </a:solidFill>
              </a:rPr>
              <a:t>Problem: SMEs spend 10–15 hrs/month on GST filings, TDS, PF — or pay ₹3,000+/month to CAs.
Build: Pre-populate GST/TDS filings from transaction data. Review + file in one click.
Why: Makes switching from Razorpay almost impossible. Compliance history lives in the platform. A local moat Stripe cannot replicate.</a:t>
            </a:r>
          </a:p>
        </p:txBody>
      </p:sp>
      <p:sp>
        <p:nvSpPr>
          <p:cNvPr id="27" name="Rectangle 26"/>
          <p:cNvSpPr/>
          <p:nvPr/>
        </p:nvSpPr>
        <p:spPr>
          <a:xfrm>
            <a:off x="8375904" y="5852160"/>
            <a:ext cx="3291840" cy="274320"/>
          </a:xfrm>
          <a:prstGeom prst="rect">
            <a:avLst/>
          </a:prstGeom>
          <a:solidFill>
            <a:srgbClr val="011A3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8" name="TextBox 27"/>
          <p:cNvSpPr txBox="1"/>
          <p:nvPr/>
        </p:nvSpPr>
        <p:spPr>
          <a:xfrm>
            <a:off x="8467344" y="5879592"/>
            <a:ext cx="3108960" cy="237744"/>
          </a:xfrm>
          <a:prstGeom prst="rect">
            <a:avLst/>
          </a:prstGeom>
          <a:noFill/>
        </p:spPr>
        <p:txBody>
          <a:bodyPr wrap="square">
            <a:spAutoFit/>
          </a:bodyPr>
          <a:lstStyle/>
          <a:p>
            <a:pPr algn="l"/>
            <a:r>
              <a:rPr sz="1050" b="1" i="0">
                <a:solidFill>
                  <a:srgbClr val="0D94FB"/>
                </a:solidFill>
              </a:rPr>
              <a:t>RICE ~350 · HIGH</a:t>
            </a:r>
          </a:p>
        </p:txBody>
      </p:sp>
      <p:sp>
        <p:nvSpPr>
          <p:cNvPr id="29" name="Rectangle 28"/>
          <p:cNvSpPr/>
          <p:nvPr/>
        </p:nvSpPr>
        <p:spPr>
          <a:xfrm>
            <a:off x="365760" y="6236208"/>
            <a:ext cx="11430000" cy="411480"/>
          </a:xfrm>
          <a:prstGeom prst="rect">
            <a:avLst/>
          </a:prstGeom>
          <a:solidFill>
            <a:srgbClr val="011A3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0" name="TextBox 29"/>
          <p:cNvSpPr txBox="1"/>
          <p:nvPr/>
        </p:nvSpPr>
        <p:spPr>
          <a:xfrm>
            <a:off x="548640" y="6291072"/>
            <a:ext cx="11155680" cy="329184"/>
          </a:xfrm>
          <a:prstGeom prst="rect">
            <a:avLst/>
          </a:prstGeom>
          <a:noFill/>
        </p:spPr>
        <p:txBody>
          <a:bodyPr wrap="square">
            <a:spAutoFit/>
          </a:bodyPr>
          <a:lstStyle/>
          <a:p>
            <a:pPr algn="l"/>
            <a:r>
              <a:rPr sz="1100" b="0" i="0">
                <a:solidFill>
                  <a:srgbClr val="0D94FB"/>
                </a:solidFill>
              </a:rPr>
              <a:t>Recommended sequence:  AI Cash Flow → Embedded Compliance → Razorpay for Bharat</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88952" cy="6858000"/>
          </a:xfrm>
          <a:prstGeom prst="rect">
            <a:avLst/>
          </a:prstGeom>
          <a:solidFill>
            <a:srgbClr val="010F2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88952" cy="45720"/>
          </a:xfrm>
          <a:prstGeom prst="rect">
            <a:avLst/>
          </a:prstGeom>
          <a:solidFill>
            <a:srgbClr val="0D94F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6812280"/>
            <a:ext cx="12188952" cy="45720"/>
          </a:xfrm>
          <a:prstGeom prst="rect">
            <a:avLst/>
          </a:prstGeom>
          <a:solidFill>
            <a:srgbClr val="0D94F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64592"/>
            <a:ext cx="10972800" cy="320040"/>
          </a:xfrm>
          <a:prstGeom prst="rect">
            <a:avLst/>
          </a:prstGeom>
          <a:noFill/>
        </p:spPr>
        <p:txBody>
          <a:bodyPr wrap="square">
            <a:spAutoFit/>
          </a:bodyPr>
          <a:lstStyle/>
          <a:p>
            <a:pPr algn="l"/>
            <a:r>
              <a:rPr sz="950" b="1" i="0">
                <a:solidFill>
                  <a:srgbClr val="0D94FB"/>
                </a:solidFill>
              </a:rPr>
              <a:t>AGENDA</a:t>
            </a:r>
          </a:p>
        </p:txBody>
      </p:sp>
      <p:sp>
        <p:nvSpPr>
          <p:cNvPr id="6" name="TextBox 5"/>
          <p:cNvSpPr txBox="1"/>
          <p:nvPr/>
        </p:nvSpPr>
        <p:spPr>
          <a:xfrm>
            <a:off x="548640" y="438912"/>
            <a:ext cx="10972800" cy="274320"/>
          </a:xfrm>
          <a:prstGeom prst="rect">
            <a:avLst/>
          </a:prstGeom>
          <a:noFill/>
        </p:spPr>
        <p:txBody>
          <a:bodyPr wrap="square">
            <a:spAutoFit/>
          </a:bodyPr>
          <a:lstStyle/>
          <a:p>
            <a:pPr algn="l"/>
            <a:r>
              <a:rPr sz="850" b="0" i="0">
                <a:solidFill>
                  <a:srgbClr val="8AA5BF"/>
                </a:solidFill>
              </a:rPr>
              <a:t>What this teardown covers</a:t>
            </a:r>
          </a:p>
        </p:txBody>
      </p:sp>
      <p:sp>
        <p:nvSpPr>
          <p:cNvPr id="7" name="TextBox 6"/>
          <p:cNvSpPr txBox="1"/>
          <p:nvPr/>
        </p:nvSpPr>
        <p:spPr>
          <a:xfrm>
            <a:off x="548640" y="822960"/>
            <a:ext cx="10972800" cy="594360"/>
          </a:xfrm>
          <a:prstGeom prst="rect">
            <a:avLst/>
          </a:prstGeom>
          <a:noFill/>
        </p:spPr>
        <p:txBody>
          <a:bodyPr wrap="square">
            <a:spAutoFit/>
          </a:bodyPr>
          <a:lstStyle/>
          <a:p>
            <a:pPr algn="l"/>
            <a:r>
              <a:rPr sz="3400" b="1" i="0">
                <a:solidFill>
                  <a:srgbClr val="FFFFFF"/>
                </a:solidFill>
              </a:rPr>
              <a:t>Agenda</a:t>
            </a:r>
          </a:p>
        </p:txBody>
      </p:sp>
      <p:sp>
        <p:nvSpPr>
          <p:cNvPr id="8" name="Rectangle 7"/>
          <p:cNvSpPr/>
          <p:nvPr/>
        </p:nvSpPr>
        <p:spPr>
          <a:xfrm>
            <a:off x="457200" y="1691640"/>
            <a:ext cx="3657600" cy="2011680"/>
          </a:xfrm>
          <a:prstGeom prst="rect">
            <a:avLst/>
          </a:prstGeom>
          <a:solidFill>
            <a:srgbClr val="031D4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Rectangle 8"/>
          <p:cNvSpPr/>
          <p:nvPr/>
        </p:nvSpPr>
        <p:spPr>
          <a:xfrm>
            <a:off x="457200" y="1691640"/>
            <a:ext cx="3657600" cy="45720"/>
          </a:xfrm>
          <a:prstGeom prst="rect">
            <a:avLst/>
          </a:prstGeom>
          <a:solidFill>
            <a:srgbClr val="0D94F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640080" y="1801368"/>
            <a:ext cx="731520" cy="457200"/>
          </a:xfrm>
          <a:prstGeom prst="rect">
            <a:avLst/>
          </a:prstGeom>
          <a:noFill/>
        </p:spPr>
        <p:txBody>
          <a:bodyPr wrap="square">
            <a:spAutoFit/>
          </a:bodyPr>
          <a:lstStyle/>
          <a:p>
            <a:pPr algn="l"/>
            <a:r>
              <a:rPr sz="2200" b="1" i="0">
                <a:solidFill>
                  <a:srgbClr val="0D94FB"/>
                </a:solidFill>
              </a:rPr>
              <a:t>01</a:t>
            </a:r>
          </a:p>
        </p:txBody>
      </p:sp>
      <p:sp>
        <p:nvSpPr>
          <p:cNvPr id="11" name="TextBox 10"/>
          <p:cNvSpPr txBox="1"/>
          <p:nvPr/>
        </p:nvSpPr>
        <p:spPr>
          <a:xfrm>
            <a:off x="640080" y="2286000"/>
            <a:ext cx="3291840" cy="457200"/>
          </a:xfrm>
          <a:prstGeom prst="rect">
            <a:avLst/>
          </a:prstGeom>
          <a:noFill/>
        </p:spPr>
        <p:txBody>
          <a:bodyPr wrap="square">
            <a:spAutoFit/>
          </a:bodyPr>
          <a:lstStyle/>
          <a:p>
            <a:pPr algn="l"/>
            <a:r>
              <a:rPr sz="1400" b="1" i="0">
                <a:solidFill>
                  <a:srgbClr val="FFFFFF"/>
                </a:solidFill>
              </a:rPr>
              <a:t>Context</a:t>
            </a:r>
          </a:p>
        </p:txBody>
      </p:sp>
      <p:sp>
        <p:nvSpPr>
          <p:cNvPr id="12" name="TextBox 11"/>
          <p:cNvSpPr txBox="1"/>
          <p:nvPr/>
        </p:nvSpPr>
        <p:spPr>
          <a:xfrm>
            <a:off x="640080" y="2770632"/>
            <a:ext cx="3291840" cy="822960"/>
          </a:xfrm>
          <a:prstGeom prst="rect">
            <a:avLst/>
          </a:prstGeom>
          <a:noFill/>
        </p:spPr>
        <p:txBody>
          <a:bodyPr wrap="square">
            <a:spAutoFit/>
          </a:bodyPr>
          <a:lstStyle/>
          <a:p>
            <a:pPr algn="l"/>
            <a:r>
              <a:rPr sz="1100" b="0" i="0">
                <a:solidFill>
                  <a:srgbClr val="8AA5BF"/>
                </a:solidFill>
              </a:rPr>
              <a:t>What is Razorpay · The B2B user · Core problems solved</a:t>
            </a:r>
          </a:p>
        </p:txBody>
      </p:sp>
      <p:sp>
        <p:nvSpPr>
          <p:cNvPr id="13" name="Rectangle 12"/>
          <p:cNvSpPr/>
          <p:nvPr/>
        </p:nvSpPr>
        <p:spPr>
          <a:xfrm>
            <a:off x="4370832" y="1691640"/>
            <a:ext cx="3657600" cy="2011680"/>
          </a:xfrm>
          <a:prstGeom prst="rect">
            <a:avLst/>
          </a:prstGeom>
          <a:solidFill>
            <a:srgbClr val="031D4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Rectangle 13"/>
          <p:cNvSpPr/>
          <p:nvPr/>
        </p:nvSpPr>
        <p:spPr>
          <a:xfrm>
            <a:off x="4370832" y="1691640"/>
            <a:ext cx="3657600" cy="45720"/>
          </a:xfrm>
          <a:prstGeom prst="rect">
            <a:avLst/>
          </a:prstGeom>
          <a:solidFill>
            <a:srgbClr val="0D94F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4553712" y="1801368"/>
            <a:ext cx="731520" cy="457200"/>
          </a:xfrm>
          <a:prstGeom prst="rect">
            <a:avLst/>
          </a:prstGeom>
          <a:noFill/>
        </p:spPr>
        <p:txBody>
          <a:bodyPr wrap="square">
            <a:spAutoFit/>
          </a:bodyPr>
          <a:lstStyle/>
          <a:p>
            <a:pPr algn="l"/>
            <a:r>
              <a:rPr sz="2200" b="1" i="0">
                <a:solidFill>
                  <a:srgbClr val="0D94FB"/>
                </a:solidFill>
              </a:rPr>
              <a:t>02</a:t>
            </a:r>
          </a:p>
        </p:txBody>
      </p:sp>
      <p:sp>
        <p:nvSpPr>
          <p:cNvPr id="16" name="TextBox 15"/>
          <p:cNvSpPr txBox="1"/>
          <p:nvPr/>
        </p:nvSpPr>
        <p:spPr>
          <a:xfrm>
            <a:off x="4553712" y="2286000"/>
            <a:ext cx="3291840" cy="457200"/>
          </a:xfrm>
          <a:prstGeom prst="rect">
            <a:avLst/>
          </a:prstGeom>
          <a:noFill/>
        </p:spPr>
        <p:txBody>
          <a:bodyPr wrap="square">
            <a:spAutoFit/>
          </a:bodyPr>
          <a:lstStyle/>
          <a:p>
            <a:pPr algn="l"/>
            <a:r>
              <a:rPr sz="1400" b="1" i="0">
                <a:solidFill>
                  <a:srgbClr val="FFFFFF"/>
                </a:solidFill>
              </a:rPr>
              <a:t>The Product</a:t>
            </a:r>
          </a:p>
        </p:txBody>
      </p:sp>
      <p:sp>
        <p:nvSpPr>
          <p:cNvPr id="17" name="TextBox 16"/>
          <p:cNvSpPr txBox="1"/>
          <p:nvPr/>
        </p:nvSpPr>
        <p:spPr>
          <a:xfrm>
            <a:off x="4553712" y="2770632"/>
            <a:ext cx="3291840" cy="822960"/>
          </a:xfrm>
          <a:prstGeom prst="rect">
            <a:avLst/>
          </a:prstGeom>
          <a:noFill/>
        </p:spPr>
        <p:txBody>
          <a:bodyPr wrap="square">
            <a:spAutoFit/>
          </a:bodyPr>
          <a:lstStyle/>
          <a:p>
            <a:pPr algn="l"/>
            <a:r>
              <a:rPr sz="1100" b="0" i="0">
                <a:solidFill>
                  <a:srgbClr val="8AA5BF"/>
                </a:solidFill>
              </a:rPr>
              <a:t>Platform evolution · Product suite · Feature analysis</a:t>
            </a:r>
          </a:p>
        </p:txBody>
      </p:sp>
      <p:sp>
        <p:nvSpPr>
          <p:cNvPr id="18" name="Rectangle 17"/>
          <p:cNvSpPr/>
          <p:nvPr/>
        </p:nvSpPr>
        <p:spPr>
          <a:xfrm>
            <a:off x="8284464" y="1691640"/>
            <a:ext cx="3657600" cy="2011680"/>
          </a:xfrm>
          <a:prstGeom prst="rect">
            <a:avLst/>
          </a:prstGeom>
          <a:solidFill>
            <a:srgbClr val="031D4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Rectangle 18"/>
          <p:cNvSpPr/>
          <p:nvPr/>
        </p:nvSpPr>
        <p:spPr>
          <a:xfrm>
            <a:off x="8284464" y="1691640"/>
            <a:ext cx="3657600" cy="45720"/>
          </a:xfrm>
          <a:prstGeom prst="rect">
            <a:avLst/>
          </a:prstGeom>
          <a:solidFill>
            <a:srgbClr val="0D94F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TextBox 19"/>
          <p:cNvSpPr txBox="1"/>
          <p:nvPr/>
        </p:nvSpPr>
        <p:spPr>
          <a:xfrm>
            <a:off x="8467344" y="1801368"/>
            <a:ext cx="731520" cy="457200"/>
          </a:xfrm>
          <a:prstGeom prst="rect">
            <a:avLst/>
          </a:prstGeom>
          <a:noFill/>
        </p:spPr>
        <p:txBody>
          <a:bodyPr wrap="square">
            <a:spAutoFit/>
          </a:bodyPr>
          <a:lstStyle/>
          <a:p>
            <a:pPr algn="l"/>
            <a:r>
              <a:rPr sz="2200" b="1" i="0">
                <a:solidFill>
                  <a:srgbClr val="0D94FB"/>
                </a:solidFill>
              </a:rPr>
              <a:t>03</a:t>
            </a:r>
          </a:p>
        </p:txBody>
      </p:sp>
      <p:sp>
        <p:nvSpPr>
          <p:cNvPr id="21" name="TextBox 20"/>
          <p:cNvSpPr txBox="1"/>
          <p:nvPr/>
        </p:nvSpPr>
        <p:spPr>
          <a:xfrm>
            <a:off x="8467344" y="2286000"/>
            <a:ext cx="3291840" cy="457200"/>
          </a:xfrm>
          <a:prstGeom prst="rect">
            <a:avLst/>
          </a:prstGeom>
          <a:noFill/>
        </p:spPr>
        <p:txBody>
          <a:bodyPr wrap="square">
            <a:spAutoFit/>
          </a:bodyPr>
          <a:lstStyle/>
          <a:p>
            <a:pPr algn="l"/>
            <a:r>
              <a:rPr sz="1400" b="1" i="0">
                <a:solidFill>
                  <a:srgbClr val="FFFFFF"/>
                </a:solidFill>
              </a:rPr>
              <a:t>The Business</a:t>
            </a:r>
          </a:p>
        </p:txBody>
      </p:sp>
      <p:sp>
        <p:nvSpPr>
          <p:cNvPr id="22" name="TextBox 21"/>
          <p:cNvSpPr txBox="1"/>
          <p:nvPr/>
        </p:nvSpPr>
        <p:spPr>
          <a:xfrm>
            <a:off x="8467344" y="2770632"/>
            <a:ext cx="3291840" cy="822960"/>
          </a:xfrm>
          <a:prstGeom prst="rect">
            <a:avLst/>
          </a:prstGeom>
          <a:noFill/>
        </p:spPr>
        <p:txBody>
          <a:bodyPr wrap="square">
            <a:spAutoFit/>
          </a:bodyPr>
          <a:lstStyle/>
          <a:p>
            <a:pPr algn="l"/>
            <a:r>
              <a:rPr sz="1100" b="0" i="0">
                <a:solidFill>
                  <a:srgbClr val="8AA5BF"/>
                </a:solidFill>
              </a:rPr>
              <a:t>3-layer business model · Revenue data · Market opportunity</a:t>
            </a:r>
          </a:p>
        </p:txBody>
      </p:sp>
      <p:sp>
        <p:nvSpPr>
          <p:cNvPr id="23" name="Rectangle 22"/>
          <p:cNvSpPr/>
          <p:nvPr/>
        </p:nvSpPr>
        <p:spPr>
          <a:xfrm>
            <a:off x="457200" y="4160520"/>
            <a:ext cx="5486400" cy="2011680"/>
          </a:xfrm>
          <a:prstGeom prst="rect">
            <a:avLst/>
          </a:prstGeom>
          <a:solidFill>
            <a:srgbClr val="031D4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Rectangle 23"/>
          <p:cNvSpPr/>
          <p:nvPr/>
        </p:nvSpPr>
        <p:spPr>
          <a:xfrm>
            <a:off x="457200" y="4160520"/>
            <a:ext cx="5486400" cy="45720"/>
          </a:xfrm>
          <a:prstGeom prst="rect">
            <a:avLst/>
          </a:prstGeom>
          <a:solidFill>
            <a:srgbClr val="0D94F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5" name="TextBox 24"/>
          <p:cNvSpPr txBox="1"/>
          <p:nvPr/>
        </p:nvSpPr>
        <p:spPr>
          <a:xfrm>
            <a:off x="640080" y="4270248"/>
            <a:ext cx="731520" cy="457200"/>
          </a:xfrm>
          <a:prstGeom prst="rect">
            <a:avLst/>
          </a:prstGeom>
          <a:noFill/>
        </p:spPr>
        <p:txBody>
          <a:bodyPr wrap="square">
            <a:spAutoFit/>
          </a:bodyPr>
          <a:lstStyle/>
          <a:p>
            <a:pPr algn="l"/>
            <a:r>
              <a:rPr sz="2200" b="1" i="0">
                <a:solidFill>
                  <a:srgbClr val="0D94FB"/>
                </a:solidFill>
              </a:rPr>
              <a:t>04</a:t>
            </a:r>
          </a:p>
        </p:txBody>
      </p:sp>
      <p:sp>
        <p:nvSpPr>
          <p:cNvPr id="26" name="TextBox 25"/>
          <p:cNvSpPr txBox="1"/>
          <p:nvPr/>
        </p:nvSpPr>
        <p:spPr>
          <a:xfrm>
            <a:off x="640080" y="4754880"/>
            <a:ext cx="5120640" cy="457200"/>
          </a:xfrm>
          <a:prstGeom prst="rect">
            <a:avLst/>
          </a:prstGeom>
          <a:noFill/>
        </p:spPr>
        <p:txBody>
          <a:bodyPr wrap="square">
            <a:spAutoFit/>
          </a:bodyPr>
          <a:lstStyle/>
          <a:p>
            <a:pPr algn="l"/>
            <a:r>
              <a:rPr sz="1400" b="1" i="0">
                <a:solidFill>
                  <a:srgbClr val="FFFFFF"/>
                </a:solidFill>
              </a:rPr>
              <a:t>The Competition</a:t>
            </a:r>
          </a:p>
        </p:txBody>
      </p:sp>
      <p:sp>
        <p:nvSpPr>
          <p:cNvPr id="27" name="TextBox 26"/>
          <p:cNvSpPr txBox="1"/>
          <p:nvPr/>
        </p:nvSpPr>
        <p:spPr>
          <a:xfrm>
            <a:off x="640080" y="5239512"/>
            <a:ext cx="5120640" cy="822960"/>
          </a:xfrm>
          <a:prstGeom prst="rect">
            <a:avLst/>
          </a:prstGeom>
          <a:noFill/>
        </p:spPr>
        <p:txBody>
          <a:bodyPr wrap="square">
            <a:spAutoFit/>
          </a:bodyPr>
          <a:lstStyle/>
          <a:p>
            <a:pPr algn="l"/>
            <a:r>
              <a:rPr sz="1100" b="0" i="0">
                <a:solidFill>
                  <a:srgbClr val="8AA5BF"/>
                </a:solidFill>
              </a:rPr>
              <a:t>Razorpay vs Stripe · PayU · Cashfree · PhonePe for Business</a:t>
            </a:r>
          </a:p>
        </p:txBody>
      </p:sp>
      <p:sp>
        <p:nvSpPr>
          <p:cNvPr id="28" name="Rectangle 27"/>
          <p:cNvSpPr/>
          <p:nvPr/>
        </p:nvSpPr>
        <p:spPr>
          <a:xfrm>
            <a:off x="6355080" y="4160520"/>
            <a:ext cx="5486400" cy="2011680"/>
          </a:xfrm>
          <a:prstGeom prst="rect">
            <a:avLst/>
          </a:prstGeom>
          <a:solidFill>
            <a:srgbClr val="031D4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9" name="Rectangle 28"/>
          <p:cNvSpPr/>
          <p:nvPr/>
        </p:nvSpPr>
        <p:spPr>
          <a:xfrm>
            <a:off x="6355080" y="4160520"/>
            <a:ext cx="5486400" cy="45720"/>
          </a:xfrm>
          <a:prstGeom prst="rect">
            <a:avLst/>
          </a:prstGeom>
          <a:solidFill>
            <a:srgbClr val="0D94F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0" name="TextBox 29"/>
          <p:cNvSpPr txBox="1"/>
          <p:nvPr/>
        </p:nvSpPr>
        <p:spPr>
          <a:xfrm>
            <a:off x="6537960" y="4270248"/>
            <a:ext cx="731520" cy="457200"/>
          </a:xfrm>
          <a:prstGeom prst="rect">
            <a:avLst/>
          </a:prstGeom>
          <a:noFill/>
        </p:spPr>
        <p:txBody>
          <a:bodyPr wrap="square">
            <a:spAutoFit/>
          </a:bodyPr>
          <a:lstStyle/>
          <a:p>
            <a:pPr algn="l"/>
            <a:r>
              <a:rPr sz="2200" b="1" i="0">
                <a:solidFill>
                  <a:srgbClr val="0D94FB"/>
                </a:solidFill>
              </a:rPr>
              <a:t>05</a:t>
            </a:r>
          </a:p>
        </p:txBody>
      </p:sp>
      <p:sp>
        <p:nvSpPr>
          <p:cNvPr id="31" name="TextBox 30"/>
          <p:cNvSpPr txBox="1"/>
          <p:nvPr/>
        </p:nvSpPr>
        <p:spPr>
          <a:xfrm>
            <a:off x="6537960" y="4754880"/>
            <a:ext cx="5120640" cy="457200"/>
          </a:xfrm>
          <a:prstGeom prst="rect">
            <a:avLst/>
          </a:prstGeom>
          <a:noFill/>
        </p:spPr>
        <p:txBody>
          <a:bodyPr wrap="square">
            <a:spAutoFit/>
          </a:bodyPr>
          <a:lstStyle/>
          <a:p>
            <a:pPr algn="l"/>
            <a:r>
              <a:rPr sz="1400" b="1" i="0">
                <a:solidFill>
                  <a:srgbClr val="FFFFFF"/>
                </a:solidFill>
              </a:rPr>
              <a:t>Product Thinking</a:t>
            </a:r>
          </a:p>
        </p:txBody>
      </p:sp>
      <p:sp>
        <p:nvSpPr>
          <p:cNvPr id="32" name="TextBox 31"/>
          <p:cNvSpPr txBox="1"/>
          <p:nvPr/>
        </p:nvSpPr>
        <p:spPr>
          <a:xfrm>
            <a:off x="6537960" y="5239512"/>
            <a:ext cx="5120640" cy="822960"/>
          </a:xfrm>
          <a:prstGeom prst="rect">
            <a:avLst/>
          </a:prstGeom>
          <a:noFill/>
        </p:spPr>
        <p:txBody>
          <a:bodyPr wrap="square">
            <a:spAutoFit/>
          </a:bodyPr>
          <a:lstStyle/>
          <a:p>
            <a:pPr algn="l"/>
            <a:r>
              <a:rPr sz="1100" b="0" i="0">
                <a:solidFill>
                  <a:srgbClr val="8AA5BF"/>
                </a:solidFill>
              </a:rPr>
              <a:t>3 product opportunities · PM Takeaways</a:t>
            </a:r>
          </a:p>
        </p:txBody>
      </p:sp>
    </p:spTree>
  </p:cSld>
  <p:clrMapOvr>
    <a:masterClrMapping/>
  </p:clrMapOvr>
</p:sld>
</file>

<file path=ppt/slides/slide2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88952" cy="6858000"/>
          </a:xfrm>
          <a:prstGeom prst="rect">
            <a:avLst/>
          </a:prstGeom>
          <a:solidFill>
            <a:srgbClr val="010F2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88952" cy="45720"/>
          </a:xfrm>
          <a:prstGeom prst="rect">
            <a:avLst/>
          </a:prstGeom>
          <a:solidFill>
            <a:srgbClr val="0D94F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6812280"/>
            <a:ext cx="12188952" cy="45720"/>
          </a:xfrm>
          <a:prstGeom prst="rect">
            <a:avLst/>
          </a:prstGeom>
          <a:solidFill>
            <a:srgbClr val="0D94F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64592"/>
            <a:ext cx="10972800" cy="320040"/>
          </a:xfrm>
          <a:prstGeom prst="rect">
            <a:avLst/>
          </a:prstGeom>
          <a:noFill/>
        </p:spPr>
        <p:txBody>
          <a:bodyPr wrap="square">
            <a:spAutoFit/>
          </a:bodyPr>
          <a:lstStyle/>
          <a:p>
            <a:pPr algn="l"/>
            <a:r>
              <a:rPr sz="950" b="1" i="0">
                <a:solidFill>
                  <a:srgbClr val="0D94FB"/>
                </a:solidFill>
              </a:rPr>
              <a:t>PM TAKEAWAYS</a:t>
            </a:r>
          </a:p>
        </p:txBody>
      </p:sp>
      <p:sp>
        <p:nvSpPr>
          <p:cNvPr id="6" name="TextBox 5"/>
          <p:cNvSpPr txBox="1"/>
          <p:nvPr/>
        </p:nvSpPr>
        <p:spPr>
          <a:xfrm>
            <a:off x="548640" y="438912"/>
            <a:ext cx="10972800" cy="274320"/>
          </a:xfrm>
          <a:prstGeom prst="rect">
            <a:avLst/>
          </a:prstGeom>
          <a:noFill/>
        </p:spPr>
        <p:txBody>
          <a:bodyPr wrap="square">
            <a:spAutoFit/>
          </a:bodyPr>
          <a:lstStyle/>
          <a:p>
            <a:pPr algn="l"/>
            <a:r>
              <a:rPr sz="850" b="0" i="0">
                <a:solidFill>
                  <a:srgbClr val="8AA5BF"/>
                </a:solidFill>
              </a:rPr>
              <a:t>What this teardown taught me</a:t>
            </a:r>
          </a:p>
        </p:txBody>
      </p:sp>
      <p:sp>
        <p:nvSpPr>
          <p:cNvPr id="7" name="TextBox 6"/>
          <p:cNvSpPr txBox="1"/>
          <p:nvPr/>
        </p:nvSpPr>
        <p:spPr>
          <a:xfrm>
            <a:off x="548640" y="822960"/>
            <a:ext cx="10972800" cy="594360"/>
          </a:xfrm>
          <a:prstGeom prst="rect">
            <a:avLst/>
          </a:prstGeom>
          <a:noFill/>
        </p:spPr>
        <p:txBody>
          <a:bodyPr wrap="square">
            <a:spAutoFit/>
          </a:bodyPr>
          <a:lstStyle/>
          <a:p>
            <a:pPr algn="l"/>
            <a:r>
              <a:rPr sz="3200" b="1" i="0">
                <a:solidFill>
                  <a:srgbClr val="FFFFFF"/>
                </a:solidFill>
              </a:rPr>
              <a:t>PM Takeaways</a:t>
            </a:r>
          </a:p>
        </p:txBody>
      </p:sp>
      <p:sp>
        <p:nvSpPr>
          <p:cNvPr id="8" name="Rectangle 7"/>
          <p:cNvSpPr/>
          <p:nvPr/>
        </p:nvSpPr>
        <p:spPr>
          <a:xfrm>
            <a:off x="365760" y="1664208"/>
            <a:ext cx="11430000" cy="950976"/>
          </a:xfrm>
          <a:prstGeom prst="rect">
            <a:avLst/>
          </a:prstGeom>
          <a:solidFill>
            <a:srgbClr val="031D4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Rectangle 8"/>
          <p:cNvSpPr/>
          <p:nvPr/>
        </p:nvSpPr>
        <p:spPr>
          <a:xfrm>
            <a:off x="365760" y="1664208"/>
            <a:ext cx="54864" cy="950976"/>
          </a:xfrm>
          <a:prstGeom prst="rect">
            <a:avLst/>
          </a:prstGeom>
          <a:solidFill>
            <a:srgbClr val="0D94F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66928" y="1755648"/>
            <a:ext cx="548640" cy="384048"/>
          </a:xfrm>
          <a:prstGeom prst="rect">
            <a:avLst/>
          </a:prstGeom>
          <a:noFill/>
        </p:spPr>
        <p:txBody>
          <a:bodyPr wrap="square">
            <a:spAutoFit/>
          </a:bodyPr>
          <a:lstStyle/>
          <a:p>
            <a:pPr algn="l"/>
            <a:r>
              <a:rPr sz="1400" b="1" i="0">
                <a:solidFill>
                  <a:srgbClr val="0D94FB"/>
                </a:solidFill>
              </a:rPr>
              <a:t>01</a:t>
            </a:r>
          </a:p>
        </p:txBody>
      </p:sp>
      <p:sp>
        <p:nvSpPr>
          <p:cNvPr id="11" name="TextBox 10"/>
          <p:cNvSpPr txBox="1"/>
          <p:nvPr/>
        </p:nvSpPr>
        <p:spPr>
          <a:xfrm>
            <a:off x="1170432" y="1737360"/>
            <a:ext cx="9144000" cy="329184"/>
          </a:xfrm>
          <a:prstGeom prst="rect">
            <a:avLst/>
          </a:prstGeom>
          <a:noFill/>
        </p:spPr>
        <p:txBody>
          <a:bodyPr wrap="square">
            <a:spAutoFit/>
          </a:bodyPr>
          <a:lstStyle/>
          <a:p>
            <a:pPr algn="l"/>
            <a:r>
              <a:rPr sz="1300" b="1" i="0">
                <a:solidFill>
                  <a:srgbClr val="FFFFFF"/>
                </a:solidFill>
              </a:rPr>
              <a:t>Developer experience is a product, not a feature.</a:t>
            </a:r>
          </a:p>
        </p:txBody>
      </p:sp>
      <p:sp>
        <p:nvSpPr>
          <p:cNvPr id="12" name="TextBox 11"/>
          <p:cNvSpPr txBox="1"/>
          <p:nvPr/>
        </p:nvSpPr>
        <p:spPr>
          <a:xfrm>
            <a:off x="1170432" y="2084832"/>
            <a:ext cx="10424160" cy="502920"/>
          </a:xfrm>
          <a:prstGeom prst="rect">
            <a:avLst/>
          </a:prstGeom>
          <a:noFill/>
        </p:spPr>
        <p:txBody>
          <a:bodyPr wrap="square">
            <a:spAutoFit/>
          </a:bodyPr>
          <a:lstStyle/>
          <a:p>
            <a:pPr algn="l"/>
            <a:r>
              <a:rPr sz="1100" b="0" i="0">
                <a:solidFill>
                  <a:srgbClr val="8AA5BF"/>
                </a:solidFill>
              </a:rPr>
              <a:t>Razorpay won its first market because documentation and API ergonomics were better — not because success rates were higher. In developer-bought products, the integration experience is the first product the buyer evaluates.</a:t>
            </a:r>
          </a:p>
        </p:txBody>
      </p:sp>
      <p:sp>
        <p:nvSpPr>
          <p:cNvPr id="13" name="Rectangle 12"/>
          <p:cNvSpPr/>
          <p:nvPr/>
        </p:nvSpPr>
        <p:spPr>
          <a:xfrm>
            <a:off x="365760" y="2670048"/>
            <a:ext cx="11430000" cy="950976"/>
          </a:xfrm>
          <a:prstGeom prst="rect">
            <a:avLst/>
          </a:prstGeom>
          <a:solidFill>
            <a:srgbClr val="031D4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Rectangle 13"/>
          <p:cNvSpPr/>
          <p:nvPr/>
        </p:nvSpPr>
        <p:spPr>
          <a:xfrm>
            <a:off x="365760" y="2670048"/>
            <a:ext cx="54864" cy="950976"/>
          </a:xfrm>
          <a:prstGeom prst="rect">
            <a:avLst/>
          </a:prstGeom>
          <a:solidFill>
            <a:srgbClr val="0D94F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566928" y="2761488"/>
            <a:ext cx="548640" cy="384048"/>
          </a:xfrm>
          <a:prstGeom prst="rect">
            <a:avLst/>
          </a:prstGeom>
          <a:noFill/>
        </p:spPr>
        <p:txBody>
          <a:bodyPr wrap="square">
            <a:spAutoFit/>
          </a:bodyPr>
          <a:lstStyle/>
          <a:p>
            <a:pPr algn="l"/>
            <a:r>
              <a:rPr sz="1400" b="1" i="0">
                <a:solidFill>
                  <a:srgbClr val="0D94FB"/>
                </a:solidFill>
              </a:rPr>
              <a:t>02</a:t>
            </a:r>
          </a:p>
        </p:txBody>
      </p:sp>
      <p:sp>
        <p:nvSpPr>
          <p:cNvPr id="16" name="TextBox 15"/>
          <p:cNvSpPr txBox="1"/>
          <p:nvPr/>
        </p:nvSpPr>
        <p:spPr>
          <a:xfrm>
            <a:off x="1170432" y="2743200"/>
            <a:ext cx="9144000" cy="329184"/>
          </a:xfrm>
          <a:prstGeom prst="rect">
            <a:avLst/>
          </a:prstGeom>
          <a:noFill/>
        </p:spPr>
        <p:txBody>
          <a:bodyPr wrap="square">
            <a:spAutoFit/>
          </a:bodyPr>
          <a:lstStyle/>
          <a:p>
            <a:pPr algn="l"/>
            <a:r>
              <a:rPr sz="1300" b="1" i="0">
                <a:solidFill>
                  <a:srgbClr val="FFFFFF"/>
                </a:solidFill>
              </a:rPr>
              <a:t>Platform expansions should use each other's data.</a:t>
            </a:r>
          </a:p>
        </p:txBody>
      </p:sp>
      <p:sp>
        <p:nvSpPr>
          <p:cNvPr id="17" name="TextBox 16"/>
          <p:cNvSpPr txBox="1"/>
          <p:nvPr/>
        </p:nvSpPr>
        <p:spPr>
          <a:xfrm>
            <a:off x="1170432" y="3090672"/>
            <a:ext cx="10424160" cy="502920"/>
          </a:xfrm>
          <a:prstGeom prst="rect">
            <a:avLst/>
          </a:prstGeom>
          <a:noFill/>
        </p:spPr>
        <p:txBody>
          <a:bodyPr wrap="square">
            <a:spAutoFit/>
          </a:bodyPr>
          <a:lstStyle/>
          <a:p>
            <a:pPr algn="l"/>
            <a:r>
              <a:rPr sz="1100" b="0" i="0">
                <a:solidFill>
                  <a:srgbClr val="8AA5BF"/>
                </a:solidFill>
              </a:rPr>
              <a:t>Every Razorpay product addition was justified partly because it generated data that improved an existing product. Adjacency without data leverage is just scope creep.</a:t>
            </a:r>
          </a:p>
        </p:txBody>
      </p:sp>
      <p:sp>
        <p:nvSpPr>
          <p:cNvPr id="18" name="Rectangle 17"/>
          <p:cNvSpPr/>
          <p:nvPr/>
        </p:nvSpPr>
        <p:spPr>
          <a:xfrm>
            <a:off x="365760" y="3675888"/>
            <a:ext cx="11430000" cy="950976"/>
          </a:xfrm>
          <a:prstGeom prst="rect">
            <a:avLst/>
          </a:prstGeom>
          <a:solidFill>
            <a:srgbClr val="031D4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Rectangle 18"/>
          <p:cNvSpPr/>
          <p:nvPr/>
        </p:nvSpPr>
        <p:spPr>
          <a:xfrm>
            <a:off x="365760" y="3675888"/>
            <a:ext cx="54864" cy="950976"/>
          </a:xfrm>
          <a:prstGeom prst="rect">
            <a:avLst/>
          </a:prstGeom>
          <a:solidFill>
            <a:srgbClr val="0D94F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TextBox 19"/>
          <p:cNvSpPr txBox="1"/>
          <p:nvPr/>
        </p:nvSpPr>
        <p:spPr>
          <a:xfrm>
            <a:off x="566928" y="3767328"/>
            <a:ext cx="548640" cy="384048"/>
          </a:xfrm>
          <a:prstGeom prst="rect">
            <a:avLst/>
          </a:prstGeom>
          <a:noFill/>
        </p:spPr>
        <p:txBody>
          <a:bodyPr wrap="square">
            <a:spAutoFit/>
          </a:bodyPr>
          <a:lstStyle/>
          <a:p>
            <a:pPr algn="l"/>
            <a:r>
              <a:rPr sz="1400" b="1" i="0">
                <a:solidFill>
                  <a:srgbClr val="0D94FB"/>
                </a:solidFill>
              </a:rPr>
              <a:t>03</a:t>
            </a:r>
          </a:p>
        </p:txBody>
      </p:sp>
      <p:sp>
        <p:nvSpPr>
          <p:cNvPr id="21" name="TextBox 20"/>
          <p:cNvSpPr txBox="1"/>
          <p:nvPr/>
        </p:nvSpPr>
        <p:spPr>
          <a:xfrm>
            <a:off x="1170432" y="3749040"/>
            <a:ext cx="9144000" cy="329184"/>
          </a:xfrm>
          <a:prstGeom prst="rect">
            <a:avLst/>
          </a:prstGeom>
          <a:noFill/>
        </p:spPr>
        <p:txBody>
          <a:bodyPr wrap="square">
            <a:spAutoFit/>
          </a:bodyPr>
          <a:lstStyle/>
          <a:p>
            <a:pPr algn="l"/>
            <a:r>
              <a:rPr sz="1300" b="1" i="0">
                <a:solidFill>
                  <a:srgbClr val="FFFFFF"/>
                </a:solidFill>
              </a:rPr>
              <a:t>In regulated fintech, compliance is both constraint and moat.</a:t>
            </a:r>
          </a:p>
        </p:txBody>
      </p:sp>
      <p:sp>
        <p:nvSpPr>
          <p:cNvPr id="22" name="TextBox 21"/>
          <p:cNvSpPr txBox="1"/>
          <p:nvPr/>
        </p:nvSpPr>
        <p:spPr>
          <a:xfrm>
            <a:off x="1170432" y="4096512"/>
            <a:ext cx="10424160" cy="502920"/>
          </a:xfrm>
          <a:prstGeom prst="rect">
            <a:avLst/>
          </a:prstGeom>
          <a:noFill/>
        </p:spPr>
        <p:txBody>
          <a:bodyPr wrap="square">
            <a:spAutoFit/>
          </a:bodyPr>
          <a:lstStyle/>
          <a:p>
            <a:pPr algn="l"/>
            <a:r>
              <a:rPr sz="1100" b="0" i="0">
                <a:solidFill>
                  <a:srgbClr val="8AA5BF"/>
                </a:solidFill>
              </a:rPr>
              <a:t>Embedded compliance exists only because Razorpay has the regulatory relationships to file on behalf of merchants. Competitors can't copy the feature without copying the regulatory foundation. Build compliance in — don't bolt it on.</a:t>
            </a:r>
          </a:p>
        </p:txBody>
      </p:sp>
      <p:sp>
        <p:nvSpPr>
          <p:cNvPr id="23" name="Rectangle 22"/>
          <p:cNvSpPr/>
          <p:nvPr/>
        </p:nvSpPr>
        <p:spPr>
          <a:xfrm>
            <a:off x="365760" y="4681728"/>
            <a:ext cx="11430000" cy="950976"/>
          </a:xfrm>
          <a:prstGeom prst="rect">
            <a:avLst/>
          </a:prstGeom>
          <a:solidFill>
            <a:srgbClr val="031D4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Rectangle 23"/>
          <p:cNvSpPr/>
          <p:nvPr/>
        </p:nvSpPr>
        <p:spPr>
          <a:xfrm>
            <a:off x="365760" y="4681728"/>
            <a:ext cx="54864" cy="950976"/>
          </a:xfrm>
          <a:prstGeom prst="rect">
            <a:avLst/>
          </a:prstGeom>
          <a:solidFill>
            <a:srgbClr val="0D94F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5" name="TextBox 24"/>
          <p:cNvSpPr txBox="1"/>
          <p:nvPr/>
        </p:nvSpPr>
        <p:spPr>
          <a:xfrm>
            <a:off x="566928" y="4773168"/>
            <a:ext cx="548640" cy="384048"/>
          </a:xfrm>
          <a:prstGeom prst="rect">
            <a:avLst/>
          </a:prstGeom>
          <a:noFill/>
        </p:spPr>
        <p:txBody>
          <a:bodyPr wrap="square">
            <a:spAutoFit/>
          </a:bodyPr>
          <a:lstStyle/>
          <a:p>
            <a:pPr algn="l"/>
            <a:r>
              <a:rPr sz="1400" b="1" i="0">
                <a:solidFill>
                  <a:srgbClr val="0D94FB"/>
                </a:solidFill>
              </a:rPr>
              <a:t>04</a:t>
            </a:r>
          </a:p>
        </p:txBody>
      </p:sp>
      <p:sp>
        <p:nvSpPr>
          <p:cNvPr id="26" name="TextBox 25"/>
          <p:cNvSpPr txBox="1"/>
          <p:nvPr/>
        </p:nvSpPr>
        <p:spPr>
          <a:xfrm>
            <a:off x="1170432" y="4754880"/>
            <a:ext cx="9144000" cy="329184"/>
          </a:xfrm>
          <a:prstGeom prst="rect">
            <a:avLst/>
          </a:prstGeom>
          <a:noFill/>
        </p:spPr>
        <p:txBody>
          <a:bodyPr wrap="square">
            <a:spAutoFit/>
          </a:bodyPr>
          <a:lstStyle/>
          <a:p>
            <a:pPr algn="l"/>
            <a:r>
              <a:rPr sz="1300" b="1" i="0">
                <a:solidFill>
                  <a:srgbClr val="FFFFFF"/>
                </a:solidFill>
              </a:rPr>
              <a:t>Transaction revenue is a customer acquisition cost in disguise.</a:t>
            </a:r>
          </a:p>
        </p:txBody>
      </p:sp>
      <p:sp>
        <p:nvSpPr>
          <p:cNvPr id="27" name="TextBox 26"/>
          <p:cNvSpPr txBox="1"/>
          <p:nvPr/>
        </p:nvSpPr>
        <p:spPr>
          <a:xfrm>
            <a:off x="1170432" y="5102352"/>
            <a:ext cx="10424160" cy="502920"/>
          </a:xfrm>
          <a:prstGeom prst="rect">
            <a:avLst/>
          </a:prstGeom>
          <a:noFill/>
        </p:spPr>
        <p:txBody>
          <a:bodyPr wrap="square">
            <a:spAutoFit/>
          </a:bodyPr>
          <a:lstStyle/>
          <a:p>
            <a:pPr algn="l"/>
            <a:r>
              <a:rPr sz="1100" b="0" i="0">
                <a:solidFill>
                  <a:srgbClr val="8AA5BF"/>
                </a:solidFill>
              </a:rPr>
              <a:t>The long-term bet is that payment processing margins pay for merchant acquisition, and the real business is lending and banking. Understanding multi-product LTV changes which merchants are worth acquiring at what cost.</a:t>
            </a:r>
          </a:p>
        </p:txBody>
      </p:sp>
      <p:sp>
        <p:nvSpPr>
          <p:cNvPr id="28" name="Rectangle 27"/>
          <p:cNvSpPr/>
          <p:nvPr/>
        </p:nvSpPr>
        <p:spPr>
          <a:xfrm>
            <a:off x="365760" y="5687568"/>
            <a:ext cx="11430000" cy="950976"/>
          </a:xfrm>
          <a:prstGeom prst="rect">
            <a:avLst/>
          </a:prstGeom>
          <a:solidFill>
            <a:srgbClr val="031D4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9" name="Rectangle 28"/>
          <p:cNvSpPr/>
          <p:nvPr/>
        </p:nvSpPr>
        <p:spPr>
          <a:xfrm>
            <a:off x="365760" y="5687568"/>
            <a:ext cx="54864" cy="950976"/>
          </a:xfrm>
          <a:prstGeom prst="rect">
            <a:avLst/>
          </a:prstGeom>
          <a:solidFill>
            <a:srgbClr val="0D94F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0" name="TextBox 29"/>
          <p:cNvSpPr txBox="1"/>
          <p:nvPr/>
        </p:nvSpPr>
        <p:spPr>
          <a:xfrm>
            <a:off x="566928" y="5779008"/>
            <a:ext cx="548640" cy="384048"/>
          </a:xfrm>
          <a:prstGeom prst="rect">
            <a:avLst/>
          </a:prstGeom>
          <a:noFill/>
        </p:spPr>
        <p:txBody>
          <a:bodyPr wrap="square">
            <a:spAutoFit/>
          </a:bodyPr>
          <a:lstStyle/>
          <a:p>
            <a:pPr algn="l"/>
            <a:r>
              <a:rPr sz="1400" b="1" i="0">
                <a:solidFill>
                  <a:srgbClr val="0D94FB"/>
                </a:solidFill>
              </a:rPr>
              <a:t>05</a:t>
            </a:r>
          </a:p>
        </p:txBody>
      </p:sp>
      <p:sp>
        <p:nvSpPr>
          <p:cNvPr id="31" name="TextBox 30"/>
          <p:cNvSpPr txBox="1"/>
          <p:nvPr/>
        </p:nvSpPr>
        <p:spPr>
          <a:xfrm>
            <a:off x="1170432" y="5760720"/>
            <a:ext cx="9144000" cy="329184"/>
          </a:xfrm>
          <a:prstGeom prst="rect">
            <a:avLst/>
          </a:prstGeom>
          <a:noFill/>
        </p:spPr>
        <p:txBody>
          <a:bodyPr wrap="square">
            <a:spAutoFit/>
          </a:bodyPr>
          <a:lstStyle/>
          <a:p>
            <a:pPr algn="l"/>
            <a:r>
              <a:rPr sz="1300" b="1" i="0">
                <a:solidFill>
                  <a:srgbClr val="FFFFFF"/>
                </a:solidFill>
              </a:rPr>
              <a:t>Design for the skeptic, not the enthusiast.</a:t>
            </a:r>
          </a:p>
        </p:txBody>
      </p:sp>
      <p:sp>
        <p:nvSpPr>
          <p:cNvPr id="32" name="TextBox 31"/>
          <p:cNvSpPr txBox="1"/>
          <p:nvPr/>
        </p:nvSpPr>
        <p:spPr>
          <a:xfrm>
            <a:off x="1170432" y="6108192"/>
            <a:ext cx="10424160" cy="502920"/>
          </a:xfrm>
          <a:prstGeom prst="rect">
            <a:avLst/>
          </a:prstGeom>
          <a:noFill/>
        </p:spPr>
        <p:txBody>
          <a:bodyPr wrap="square">
            <a:spAutoFit/>
          </a:bodyPr>
          <a:lstStyle/>
          <a:p>
            <a:pPr algn="l"/>
            <a:r>
              <a:rPr sz="1100" b="0" i="0">
                <a:solidFill>
                  <a:srgbClr val="8AA5BF"/>
                </a:solidFill>
              </a:rPr>
              <a:t>Razorpay's finance-team-friendly dashboard wasn't technically necessary — developers could read API logs. But the finance team has veto power. Designing for the person who can say no is as important as designing for the one who wants to use it.</a:t>
            </a:r>
          </a:p>
        </p:txBody>
      </p:sp>
    </p:spTree>
  </p:cSld>
  <p:clrMapOvr>
    <a:masterClrMapping/>
  </p:clrMapOvr>
</p:sld>
</file>

<file path=ppt/slides/slide2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88952" cy="6858000"/>
          </a:xfrm>
          <a:prstGeom prst="rect">
            <a:avLst/>
          </a:prstGeom>
          <a:solidFill>
            <a:srgbClr val="000C2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88952" cy="64008"/>
          </a:xfrm>
          <a:prstGeom prst="rect">
            <a:avLst/>
          </a:prstGeom>
          <a:solidFill>
            <a:srgbClr val="0D94F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6793992"/>
            <a:ext cx="12188952" cy="64008"/>
          </a:xfrm>
          <a:prstGeom prst="rect">
            <a:avLst/>
          </a:prstGeom>
          <a:solidFill>
            <a:srgbClr val="0D94F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0" y="0"/>
            <a:ext cx="128016" cy="6858000"/>
          </a:xfrm>
          <a:prstGeom prst="rect">
            <a:avLst/>
          </a:prstGeom>
          <a:solidFill>
            <a:srgbClr val="0D94F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943600" y="0"/>
            <a:ext cx="6245352" cy="6858000"/>
          </a:xfrm>
          <a:prstGeom prst="rect">
            <a:avLst/>
          </a:prstGeom>
          <a:solidFill>
            <a:srgbClr val="01265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640080" y="1463040"/>
            <a:ext cx="6400800" cy="731520"/>
          </a:xfrm>
          <a:prstGeom prst="rect">
            <a:avLst/>
          </a:prstGeom>
          <a:noFill/>
        </p:spPr>
        <p:txBody>
          <a:bodyPr wrap="square">
            <a:spAutoFit/>
          </a:bodyPr>
          <a:lstStyle/>
          <a:p>
            <a:pPr algn="l"/>
            <a:r>
              <a:rPr sz="3600" b="1" i="0">
                <a:solidFill>
                  <a:srgbClr val="FFFFFF"/>
                </a:solidFill>
              </a:rPr>
              <a:t>Shraddha Singh</a:t>
            </a:r>
          </a:p>
        </p:txBody>
      </p:sp>
      <p:sp>
        <p:nvSpPr>
          <p:cNvPr id="8" name="TextBox 7"/>
          <p:cNvSpPr txBox="1"/>
          <p:nvPr/>
        </p:nvSpPr>
        <p:spPr>
          <a:xfrm>
            <a:off x="640080" y="2331720"/>
            <a:ext cx="5486400" cy="438912"/>
          </a:xfrm>
          <a:prstGeom prst="rect">
            <a:avLst/>
          </a:prstGeom>
          <a:noFill/>
        </p:spPr>
        <p:txBody>
          <a:bodyPr wrap="square">
            <a:spAutoFit/>
          </a:bodyPr>
          <a:lstStyle/>
          <a:p>
            <a:pPr algn="l"/>
            <a:r>
              <a:rPr sz="1800" b="0" i="0">
                <a:solidFill>
                  <a:srgbClr val="0D94FB"/>
                </a:solidFill>
              </a:rPr>
              <a:t>Product Manager</a:t>
            </a:r>
          </a:p>
        </p:txBody>
      </p:sp>
      <p:sp>
        <p:nvSpPr>
          <p:cNvPr id="9" name="TextBox 8"/>
          <p:cNvSpPr txBox="1"/>
          <p:nvPr/>
        </p:nvSpPr>
        <p:spPr>
          <a:xfrm>
            <a:off x="640080" y="2852928"/>
            <a:ext cx="5943600" cy="640080"/>
          </a:xfrm>
          <a:prstGeom prst="rect">
            <a:avLst/>
          </a:prstGeom>
          <a:noFill/>
        </p:spPr>
        <p:txBody>
          <a:bodyPr wrap="square">
            <a:spAutoFit/>
          </a:bodyPr>
          <a:lstStyle/>
          <a:p>
            <a:pPr algn="l"/>
            <a:r>
              <a:rPr sz="1300" b="0" i="0">
                <a:solidFill>
                  <a:srgbClr val="8AA5BF"/>
                </a:solidFill>
              </a:rPr>
              <a:t>6 years · Fintech · Insurtech · Enterprise GenAI
KYC onboarding · Healthcare AI · Insurance platform</a:t>
            </a:r>
          </a:p>
        </p:txBody>
      </p:sp>
      <p:sp>
        <p:nvSpPr>
          <p:cNvPr id="10" name="Rectangle 9"/>
          <p:cNvSpPr/>
          <p:nvPr/>
        </p:nvSpPr>
        <p:spPr>
          <a:xfrm>
            <a:off x="640080" y="3611880"/>
            <a:ext cx="2560320" cy="36576"/>
          </a:xfrm>
          <a:prstGeom prst="rect">
            <a:avLst/>
          </a:prstGeom>
          <a:solidFill>
            <a:srgbClr val="0D94F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640080" y="3749039"/>
            <a:ext cx="5486400" cy="347472"/>
          </a:xfrm>
          <a:prstGeom prst="rect">
            <a:avLst/>
          </a:prstGeom>
          <a:noFill/>
        </p:spPr>
        <p:txBody>
          <a:bodyPr wrap="square">
            <a:spAutoFit/>
          </a:bodyPr>
          <a:lstStyle/>
          <a:p>
            <a:pPr algn="l"/>
            <a:r>
              <a:rPr sz="1300" b="1" i="0">
                <a:solidFill>
                  <a:srgbClr val="FFFFFF"/>
                </a:solidFill>
              </a:rPr>
              <a:t>Open to PM · TPM · AI PM roles</a:t>
            </a:r>
          </a:p>
        </p:txBody>
      </p:sp>
      <p:sp>
        <p:nvSpPr>
          <p:cNvPr id="12" name="TextBox 11"/>
          <p:cNvSpPr txBox="1"/>
          <p:nvPr/>
        </p:nvSpPr>
        <p:spPr>
          <a:xfrm>
            <a:off x="640080" y="4224528"/>
            <a:ext cx="5943600" cy="320040"/>
          </a:xfrm>
          <a:prstGeom prst="rect">
            <a:avLst/>
          </a:prstGeom>
          <a:noFill/>
        </p:spPr>
        <p:txBody>
          <a:bodyPr wrap="square">
            <a:spAutoFit/>
          </a:bodyPr>
          <a:lstStyle/>
          <a:p>
            <a:pPr algn="l"/>
            <a:r>
              <a:rPr sz="1200" b="0" i="0">
                <a:solidFill>
                  <a:srgbClr val="0D94FB"/>
                </a:solidFill>
              </a:rPr>
              <a:t>shraddhasingh8968@gmail.com</a:t>
            </a:r>
          </a:p>
        </p:txBody>
      </p:sp>
      <p:sp>
        <p:nvSpPr>
          <p:cNvPr id="13" name="TextBox 12"/>
          <p:cNvSpPr txBox="1"/>
          <p:nvPr/>
        </p:nvSpPr>
        <p:spPr>
          <a:xfrm>
            <a:off x="640080" y="4572000"/>
            <a:ext cx="5943600" cy="320040"/>
          </a:xfrm>
          <a:prstGeom prst="rect">
            <a:avLst/>
          </a:prstGeom>
          <a:noFill/>
        </p:spPr>
        <p:txBody>
          <a:bodyPr wrap="square">
            <a:spAutoFit/>
          </a:bodyPr>
          <a:lstStyle/>
          <a:p>
            <a:pPr algn="l"/>
            <a:r>
              <a:rPr sz="1200" b="0" i="0">
                <a:solidFill>
                  <a:srgbClr val="8AA5BF"/>
                </a:solidFill>
              </a:rPr>
              <a:t>linkedin.com/in/shraddha-singh-9149a4172</a:t>
            </a:r>
          </a:p>
        </p:txBody>
      </p:sp>
      <p:sp>
        <p:nvSpPr>
          <p:cNvPr id="14" name="TextBox 13"/>
          <p:cNvSpPr txBox="1"/>
          <p:nvPr/>
        </p:nvSpPr>
        <p:spPr>
          <a:xfrm>
            <a:off x="640080" y="4919472"/>
            <a:ext cx="3657600" cy="320040"/>
          </a:xfrm>
          <a:prstGeom prst="rect">
            <a:avLst/>
          </a:prstGeom>
          <a:noFill/>
        </p:spPr>
        <p:txBody>
          <a:bodyPr wrap="square">
            <a:spAutoFit/>
          </a:bodyPr>
          <a:lstStyle/>
          <a:p>
            <a:pPr algn="l"/>
            <a:r>
              <a:rPr sz="1200" b="0" i="0">
                <a:solidFill>
                  <a:srgbClr val="8AA5BF"/>
                </a:solidFill>
              </a:rPr>
              <a:t>shraddhasingh.dev</a:t>
            </a:r>
          </a:p>
        </p:txBody>
      </p:sp>
      <p:pic>
        <p:nvPicPr>
          <p:cNvPr id="15" name="Picture 14" descr="razorpay_final.png"/>
          <p:cNvPicPr>
            <a:picLocks noChangeAspect="1"/>
          </p:cNvPicPr>
          <p:nvPr/>
        </p:nvPicPr>
        <p:blipFill>
          <a:blip r:embed="rId2"/>
          <a:stretch>
            <a:fillRect/>
          </a:stretch>
        </p:blipFill>
        <p:spPr>
          <a:xfrm>
            <a:off x="6858000" y="2011680"/>
            <a:ext cx="4389120" cy="1463040"/>
          </a:xfrm>
          <a:prstGeom prst="rect">
            <a:avLst/>
          </a:prstGeom>
        </p:spPr>
      </p:pic>
      <p:sp>
        <p:nvSpPr>
          <p:cNvPr id="16" name="TextBox 15"/>
          <p:cNvSpPr txBox="1"/>
          <p:nvPr/>
        </p:nvSpPr>
        <p:spPr>
          <a:xfrm>
            <a:off x="6858000" y="3657600"/>
            <a:ext cx="5029200" cy="384048"/>
          </a:xfrm>
          <a:prstGeom prst="rect">
            <a:avLst/>
          </a:prstGeom>
          <a:noFill/>
        </p:spPr>
        <p:txBody>
          <a:bodyPr wrap="square">
            <a:spAutoFit/>
          </a:bodyPr>
          <a:lstStyle/>
          <a:p>
            <a:pPr algn="ctr"/>
            <a:r>
              <a:rPr sz="1300" b="0" i="0">
                <a:solidFill>
                  <a:srgbClr val="8AA5BF"/>
                </a:solidFill>
              </a:rPr>
              <a:t>Product Teardown · June 2026</a:t>
            </a:r>
          </a:p>
        </p:txBody>
      </p:sp>
      <p:sp>
        <p:nvSpPr>
          <p:cNvPr id="17" name="TextBox 16"/>
          <p:cNvSpPr txBox="1"/>
          <p:nvPr/>
        </p:nvSpPr>
        <p:spPr>
          <a:xfrm>
            <a:off x="6675120" y="4160520"/>
            <a:ext cx="5303520" cy="502920"/>
          </a:xfrm>
          <a:prstGeom prst="rect">
            <a:avLst/>
          </a:prstGeom>
          <a:noFill/>
        </p:spPr>
        <p:txBody>
          <a:bodyPr wrap="square">
            <a:spAutoFit/>
          </a:bodyPr>
          <a:lstStyle/>
          <a:p>
            <a:pPr algn="ctr"/>
            <a:r>
              <a:rPr sz="1250" b="0" i="1">
                <a:solidFill>
                  <a:srgbClr val="C8D8E8"/>
                </a:solidFill>
              </a:rPr>
              <a:t>Razorpay — From Payment Gateway to Financial OS</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88952" cy="6858000"/>
          </a:xfrm>
          <a:prstGeom prst="rect">
            <a:avLst/>
          </a:prstGeom>
          <a:solidFill>
            <a:srgbClr val="010F2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88952" cy="45720"/>
          </a:xfrm>
          <a:prstGeom prst="rect">
            <a:avLst/>
          </a:prstGeom>
          <a:solidFill>
            <a:srgbClr val="0D94F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6812280"/>
            <a:ext cx="12188952" cy="45720"/>
          </a:xfrm>
          <a:prstGeom prst="rect">
            <a:avLst/>
          </a:prstGeom>
          <a:solidFill>
            <a:srgbClr val="0D94F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64592"/>
            <a:ext cx="10972800" cy="320040"/>
          </a:xfrm>
          <a:prstGeom prst="rect">
            <a:avLst/>
          </a:prstGeom>
          <a:noFill/>
        </p:spPr>
        <p:txBody>
          <a:bodyPr wrap="square">
            <a:spAutoFit/>
          </a:bodyPr>
          <a:lstStyle/>
          <a:p>
            <a:pPr algn="l"/>
            <a:r>
              <a:rPr sz="950" b="1" i="0">
                <a:solidFill>
                  <a:srgbClr val="0D94FB"/>
                </a:solidFill>
              </a:rPr>
              <a:t>WHAT IS RAZORPAY</a:t>
            </a:r>
          </a:p>
        </p:txBody>
      </p:sp>
      <p:sp>
        <p:nvSpPr>
          <p:cNvPr id="6" name="TextBox 5"/>
          <p:cNvSpPr txBox="1"/>
          <p:nvPr/>
        </p:nvSpPr>
        <p:spPr>
          <a:xfrm>
            <a:off x="548640" y="438912"/>
            <a:ext cx="10972800" cy="274320"/>
          </a:xfrm>
          <a:prstGeom prst="rect">
            <a:avLst/>
          </a:prstGeom>
          <a:noFill/>
        </p:spPr>
        <p:txBody>
          <a:bodyPr wrap="square">
            <a:spAutoFit/>
          </a:bodyPr>
          <a:lstStyle/>
          <a:p>
            <a:pPr algn="l"/>
            <a:r>
              <a:rPr sz="850" b="0" i="0">
                <a:solidFill>
                  <a:srgbClr val="8AA5BF"/>
                </a:solidFill>
              </a:rPr>
              <a:t>Overview</a:t>
            </a:r>
          </a:p>
        </p:txBody>
      </p:sp>
      <p:sp>
        <p:nvSpPr>
          <p:cNvPr id="7" name="TextBox 6"/>
          <p:cNvSpPr txBox="1"/>
          <p:nvPr/>
        </p:nvSpPr>
        <p:spPr>
          <a:xfrm>
            <a:off x="548640" y="822960"/>
            <a:ext cx="10972800" cy="594360"/>
          </a:xfrm>
          <a:prstGeom prst="rect">
            <a:avLst/>
          </a:prstGeom>
          <a:noFill/>
        </p:spPr>
        <p:txBody>
          <a:bodyPr wrap="square">
            <a:spAutoFit/>
          </a:bodyPr>
          <a:lstStyle/>
          <a:p>
            <a:pPr algn="l"/>
            <a:r>
              <a:rPr sz="3400" b="1" i="0">
                <a:solidFill>
                  <a:srgbClr val="FFFFFF"/>
                </a:solidFill>
              </a:rPr>
              <a:t>What is Razorpay?</a:t>
            </a:r>
          </a:p>
        </p:txBody>
      </p:sp>
      <p:sp>
        <p:nvSpPr>
          <p:cNvPr id="8" name="Rectangle 7"/>
          <p:cNvSpPr/>
          <p:nvPr/>
        </p:nvSpPr>
        <p:spPr>
          <a:xfrm>
            <a:off x="548640" y="1572768"/>
            <a:ext cx="45720" cy="868680"/>
          </a:xfrm>
          <a:prstGeom prst="rect">
            <a:avLst/>
          </a:prstGeom>
          <a:solidFill>
            <a:srgbClr val="0D94F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777240" y="1572768"/>
            <a:ext cx="7772400" cy="502920"/>
          </a:xfrm>
          <a:prstGeom prst="rect">
            <a:avLst/>
          </a:prstGeom>
          <a:noFill/>
        </p:spPr>
        <p:txBody>
          <a:bodyPr wrap="square">
            <a:spAutoFit/>
          </a:bodyPr>
          <a:lstStyle/>
          <a:p>
            <a:pPr algn="l"/>
            <a:r>
              <a:rPr sz="1400" b="0" i="1">
                <a:solidFill>
                  <a:srgbClr val="0D94FB"/>
                </a:solidFill>
              </a:rPr>
              <a:t>"They won because their API documentation was better —
and in a developer-bought product, documentation is the product."</a:t>
            </a:r>
          </a:p>
        </p:txBody>
      </p:sp>
      <p:sp>
        <p:nvSpPr>
          <p:cNvPr id="10" name="TextBox 9"/>
          <p:cNvSpPr txBox="1"/>
          <p:nvPr/>
        </p:nvSpPr>
        <p:spPr>
          <a:xfrm>
            <a:off x="777240" y="2194560"/>
            <a:ext cx="7132320" cy="2560320"/>
          </a:xfrm>
          <a:prstGeom prst="rect">
            <a:avLst/>
          </a:prstGeom>
          <a:noFill/>
        </p:spPr>
        <p:txBody>
          <a:bodyPr wrap="square">
            <a:spAutoFit/>
          </a:bodyPr>
          <a:lstStyle/>
          <a:p>
            <a:pPr>
              <a:spcAft>
                <a:spcPts val="300"/>
              </a:spcAft>
            </a:pPr>
            <a:r>
              <a:rPr sz="1350" b="0">
                <a:solidFill>
                  <a:srgbClr val="FFFFFF"/>
                </a:solidFill>
              </a:rPr>
              <a:t>• Founded 2014 by Harshil Mathur &amp; Shashvat Nakrani — IIT Roorkee → YCombinator</a:t>
            </a:r>
          </a:p>
          <a:p>
            <a:pPr>
              <a:spcAft>
                <a:spcPts val="300"/>
              </a:spcAft>
            </a:pPr>
            <a:r>
              <a:rPr sz="1350" b="0">
                <a:solidFill>
                  <a:srgbClr val="FFFFFF"/>
                </a:solidFill>
              </a:rPr>
              <a:t>• Started as a payment gateway API; now: payments, banking, payroll, and lending</a:t>
            </a:r>
          </a:p>
          <a:p>
            <a:pPr>
              <a:spcAft>
                <a:spcPts val="300"/>
              </a:spcAft>
            </a:pPr>
            <a:r>
              <a:rPr sz="1350" b="0">
                <a:solidFill>
                  <a:srgbClr val="FFFFFF"/>
                </a:solidFill>
              </a:rPr>
              <a:t>• Won the market not on price but on developer experience — best API docs in the industry</a:t>
            </a:r>
          </a:p>
          <a:p>
            <a:pPr>
              <a:spcAft>
                <a:spcPts val="300"/>
              </a:spcAft>
            </a:pPr>
            <a:r>
              <a:rPr sz="1350" b="0">
                <a:solidFill>
                  <a:srgbClr val="FFFFFF"/>
                </a:solidFill>
              </a:rPr>
              <a:t>• Platform expansion: each new product uses data from the previous one</a:t>
            </a:r>
          </a:p>
          <a:p>
            <a:pPr>
              <a:spcAft>
                <a:spcPts val="300"/>
              </a:spcAft>
            </a:pPr>
            <a:r>
              <a:rPr sz="1350" b="0">
                <a:solidFill>
                  <a:srgbClr val="FFFFFF"/>
                </a:solidFill>
              </a:rPr>
              <a:t>• Positioning: India's financial operating system for SMEs and enterprises</a:t>
            </a:r>
          </a:p>
        </p:txBody>
      </p:sp>
      <p:pic>
        <p:nvPicPr>
          <p:cNvPr id="11" name="Picture 10" descr="razorpay_final.png"/>
          <p:cNvPicPr>
            <a:picLocks noChangeAspect="1"/>
          </p:cNvPicPr>
          <p:nvPr/>
        </p:nvPicPr>
        <p:blipFill>
          <a:blip r:embed="rId2"/>
          <a:stretch>
            <a:fillRect/>
          </a:stretch>
        </p:blipFill>
        <p:spPr>
          <a:xfrm>
            <a:off x="8778240" y="1691640"/>
            <a:ext cx="3017520" cy="1005840"/>
          </a:xfrm>
          <a:prstGeom prst="rect">
            <a:avLst/>
          </a:prstGeom>
        </p:spPr>
      </p:pic>
      <p:sp>
        <p:nvSpPr>
          <p:cNvPr id="12" name="Rectangle 11"/>
          <p:cNvSpPr/>
          <p:nvPr/>
        </p:nvSpPr>
        <p:spPr>
          <a:xfrm>
            <a:off x="548640" y="4919472"/>
            <a:ext cx="2724912" cy="841248"/>
          </a:xfrm>
          <a:prstGeom prst="rect">
            <a:avLst/>
          </a:prstGeom>
          <a:solidFill>
            <a:srgbClr val="031D4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Rectangle 12"/>
          <p:cNvSpPr/>
          <p:nvPr/>
        </p:nvSpPr>
        <p:spPr>
          <a:xfrm>
            <a:off x="548640" y="4919472"/>
            <a:ext cx="2724912" cy="45720"/>
          </a:xfrm>
          <a:prstGeom prst="rect">
            <a:avLst/>
          </a:prstGeom>
          <a:solidFill>
            <a:srgbClr val="0D94F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713232" y="5010912"/>
            <a:ext cx="2468880" cy="402336"/>
          </a:xfrm>
          <a:prstGeom prst="rect">
            <a:avLst/>
          </a:prstGeom>
          <a:noFill/>
        </p:spPr>
        <p:txBody>
          <a:bodyPr wrap="square">
            <a:spAutoFit/>
          </a:bodyPr>
          <a:lstStyle/>
          <a:p>
            <a:pPr algn="l"/>
            <a:r>
              <a:rPr sz="2000" b="1" i="0">
                <a:solidFill>
                  <a:srgbClr val="0D94FB"/>
                </a:solidFill>
              </a:rPr>
              <a:t>8M+</a:t>
            </a:r>
          </a:p>
        </p:txBody>
      </p:sp>
      <p:sp>
        <p:nvSpPr>
          <p:cNvPr id="15" name="TextBox 14"/>
          <p:cNvSpPr txBox="1"/>
          <p:nvPr/>
        </p:nvSpPr>
        <p:spPr>
          <a:xfrm>
            <a:off x="713232" y="5431536"/>
            <a:ext cx="2468880" cy="274320"/>
          </a:xfrm>
          <a:prstGeom prst="rect">
            <a:avLst/>
          </a:prstGeom>
          <a:noFill/>
        </p:spPr>
        <p:txBody>
          <a:bodyPr wrap="square">
            <a:spAutoFit/>
          </a:bodyPr>
          <a:lstStyle/>
          <a:p>
            <a:pPr algn="l"/>
            <a:r>
              <a:rPr sz="1000" b="0" i="0">
                <a:solidFill>
                  <a:srgbClr val="8AA5BF"/>
                </a:solidFill>
              </a:rPr>
              <a:t>Businesses on platform</a:t>
            </a:r>
          </a:p>
        </p:txBody>
      </p:sp>
      <p:sp>
        <p:nvSpPr>
          <p:cNvPr id="16" name="Rectangle 15"/>
          <p:cNvSpPr/>
          <p:nvPr/>
        </p:nvSpPr>
        <p:spPr>
          <a:xfrm>
            <a:off x="3401568" y="4919472"/>
            <a:ext cx="2724912" cy="841248"/>
          </a:xfrm>
          <a:prstGeom prst="rect">
            <a:avLst/>
          </a:prstGeom>
          <a:solidFill>
            <a:srgbClr val="031D4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Rectangle 16"/>
          <p:cNvSpPr/>
          <p:nvPr/>
        </p:nvSpPr>
        <p:spPr>
          <a:xfrm>
            <a:off x="3401568" y="4919472"/>
            <a:ext cx="2724912" cy="45720"/>
          </a:xfrm>
          <a:prstGeom prst="rect">
            <a:avLst/>
          </a:prstGeom>
          <a:solidFill>
            <a:srgbClr val="0D94F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3566160" y="5010912"/>
            <a:ext cx="2468880" cy="402336"/>
          </a:xfrm>
          <a:prstGeom prst="rect">
            <a:avLst/>
          </a:prstGeom>
          <a:noFill/>
        </p:spPr>
        <p:txBody>
          <a:bodyPr wrap="square">
            <a:spAutoFit/>
          </a:bodyPr>
          <a:lstStyle/>
          <a:p>
            <a:pPr algn="l"/>
            <a:r>
              <a:rPr sz="2000" b="1" i="0">
                <a:solidFill>
                  <a:srgbClr val="0D94FB"/>
                </a:solidFill>
              </a:rPr>
              <a:t>$90B+</a:t>
            </a:r>
          </a:p>
        </p:txBody>
      </p:sp>
      <p:sp>
        <p:nvSpPr>
          <p:cNvPr id="19" name="TextBox 18"/>
          <p:cNvSpPr txBox="1"/>
          <p:nvPr/>
        </p:nvSpPr>
        <p:spPr>
          <a:xfrm>
            <a:off x="3566160" y="5431536"/>
            <a:ext cx="2468880" cy="274320"/>
          </a:xfrm>
          <a:prstGeom prst="rect">
            <a:avLst/>
          </a:prstGeom>
          <a:noFill/>
        </p:spPr>
        <p:txBody>
          <a:bodyPr wrap="square">
            <a:spAutoFit/>
          </a:bodyPr>
          <a:lstStyle/>
          <a:p>
            <a:pPr algn="l"/>
            <a:r>
              <a:rPr sz="1000" b="0" i="0">
                <a:solidFill>
                  <a:srgbClr val="8AA5BF"/>
                </a:solidFill>
              </a:rPr>
              <a:t>Annual payments processed</a:t>
            </a:r>
          </a:p>
        </p:txBody>
      </p:sp>
      <p:sp>
        <p:nvSpPr>
          <p:cNvPr id="20" name="Rectangle 19"/>
          <p:cNvSpPr/>
          <p:nvPr/>
        </p:nvSpPr>
        <p:spPr>
          <a:xfrm>
            <a:off x="6254496" y="4919472"/>
            <a:ext cx="2724912" cy="841248"/>
          </a:xfrm>
          <a:prstGeom prst="rect">
            <a:avLst/>
          </a:prstGeom>
          <a:solidFill>
            <a:srgbClr val="031D4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1" name="Rectangle 20"/>
          <p:cNvSpPr/>
          <p:nvPr/>
        </p:nvSpPr>
        <p:spPr>
          <a:xfrm>
            <a:off x="6254496" y="4919472"/>
            <a:ext cx="2724912" cy="45720"/>
          </a:xfrm>
          <a:prstGeom prst="rect">
            <a:avLst/>
          </a:prstGeom>
          <a:solidFill>
            <a:srgbClr val="0D94F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TextBox 21"/>
          <p:cNvSpPr txBox="1"/>
          <p:nvPr/>
        </p:nvSpPr>
        <p:spPr>
          <a:xfrm>
            <a:off x="6419088" y="5010912"/>
            <a:ext cx="2468880" cy="402336"/>
          </a:xfrm>
          <a:prstGeom prst="rect">
            <a:avLst/>
          </a:prstGeom>
          <a:noFill/>
        </p:spPr>
        <p:txBody>
          <a:bodyPr wrap="square">
            <a:spAutoFit/>
          </a:bodyPr>
          <a:lstStyle/>
          <a:p>
            <a:pPr algn="l"/>
            <a:r>
              <a:rPr sz="2000" b="1" i="0">
                <a:solidFill>
                  <a:srgbClr val="0D94FB"/>
                </a:solidFill>
              </a:rPr>
              <a:t>$7.5B</a:t>
            </a:r>
          </a:p>
        </p:txBody>
      </p:sp>
      <p:sp>
        <p:nvSpPr>
          <p:cNvPr id="23" name="TextBox 22"/>
          <p:cNvSpPr txBox="1"/>
          <p:nvPr/>
        </p:nvSpPr>
        <p:spPr>
          <a:xfrm>
            <a:off x="6419088" y="5431536"/>
            <a:ext cx="2468880" cy="274320"/>
          </a:xfrm>
          <a:prstGeom prst="rect">
            <a:avLst/>
          </a:prstGeom>
          <a:noFill/>
        </p:spPr>
        <p:txBody>
          <a:bodyPr wrap="square">
            <a:spAutoFit/>
          </a:bodyPr>
          <a:lstStyle/>
          <a:p>
            <a:pPr algn="l"/>
            <a:r>
              <a:rPr sz="1000" b="0" i="0">
                <a:solidFill>
                  <a:srgbClr val="8AA5BF"/>
                </a:solidFill>
              </a:rPr>
              <a:t>Valuation (Series F 2021)</a:t>
            </a:r>
          </a:p>
        </p:txBody>
      </p:sp>
      <p:sp>
        <p:nvSpPr>
          <p:cNvPr id="24" name="Rectangle 23"/>
          <p:cNvSpPr/>
          <p:nvPr/>
        </p:nvSpPr>
        <p:spPr>
          <a:xfrm>
            <a:off x="9107424" y="4919472"/>
            <a:ext cx="2724912" cy="841248"/>
          </a:xfrm>
          <a:prstGeom prst="rect">
            <a:avLst/>
          </a:prstGeom>
          <a:solidFill>
            <a:srgbClr val="031D4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5" name="Rectangle 24"/>
          <p:cNvSpPr/>
          <p:nvPr/>
        </p:nvSpPr>
        <p:spPr>
          <a:xfrm>
            <a:off x="9107424" y="4919472"/>
            <a:ext cx="2724912" cy="45720"/>
          </a:xfrm>
          <a:prstGeom prst="rect">
            <a:avLst/>
          </a:prstGeom>
          <a:solidFill>
            <a:srgbClr val="0D94F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6" name="TextBox 25"/>
          <p:cNvSpPr txBox="1"/>
          <p:nvPr/>
        </p:nvSpPr>
        <p:spPr>
          <a:xfrm>
            <a:off x="9272015" y="5010912"/>
            <a:ext cx="2468880" cy="402336"/>
          </a:xfrm>
          <a:prstGeom prst="rect">
            <a:avLst/>
          </a:prstGeom>
          <a:noFill/>
        </p:spPr>
        <p:txBody>
          <a:bodyPr wrap="square">
            <a:spAutoFit/>
          </a:bodyPr>
          <a:lstStyle/>
          <a:p>
            <a:pPr algn="l"/>
            <a:r>
              <a:rPr sz="2000" b="1" i="0">
                <a:solidFill>
                  <a:srgbClr val="0D94FB"/>
                </a:solidFill>
              </a:rPr>
              <a:t>100+</a:t>
            </a:r>
          </a:p>
        </p:txBody>
      </p:sp>
      <p:sp>
        <p:nvSpPr>
          <p:cNvPr id="27" name="TextBox 26"/>
          <p:cNvSpPr txBox="1"/>
          <p:nvPr/>
        </p:nvSpPr>
        <p:spPr>
          <a:xfrm>
            <a:off x="9272015" y="5431536"/>
            <a:ext cx="2468880" cy="274320"/>
          </a:xfrm>
          <a:prstGeom prst="rect">
            <a:avLst/>
          </a:prstGeom>
          <a:noFill/>
        </p:spPr>
        <p:txBody>
          <a:bodyPr wrap="square">
            <a:spAutoFit/>
          </a:bodyPr>
          <a:lstStyle/>
          <a:p>
            <a:pPr algn="l"/>
            <a:r>
              <a:rPr sz="1000" b="0" i="0">
                <a:solidFill>
                  <a:srgbClr val="8AA5BF"/>
                </a:solidFill>
              </a:rPr>
              <a:t>Payment methods</a:t>
            </a:r>
          </a:p>
        </p:txBody>
      </p:sp>
      <p:sp>
        <p:nvSpPr>
          <p:cNvPr id="28" name="Rectangle 27"/>
          <p:cNvSpPr/>
          <p:nvPr/>
        </p:nvSpPr>
        <p:spPr>
          <a:xfrm>
            <a:off x="365760" y="5943600"/>
            <a:ext cx="11430000" cy="804672"/>
          </a:xfrm>
          <a:prstGeom prst="rect">
            <a:avLst/>
          </a:prstGeom>
          <a:solidFill>
            <a:srgbClr val="031D4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9" name="Rectangle 28"/>
          <p:cNvSpPr/>
          <p:nvPr/>
        </p:nvSpPr>
        <p:spPr>
          <a:xfrm>
            <a:off x="365760" y="5943600"/>
            <a:ext cx="54864" cy="804672"/>
          </a:xfrm>
          <a:prstGeom prst="rect">
            <a:avLst/>
          </a:prstGeom>
          <a:solidFill>
            <a:srgbClr val="0D94F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0" name="TextBox 29"/>
          <p:cNvSpPr txBox="1"/>
          <p:nvPr/>
        </p:nvSpPr>
        <p:spPr>
          <a:xfrm>
            <a:off x="566928" y="6016752"/>
            <a:ext cx="10972800" cy="658368"/>
          </a:xfrm>
          <a:prstGeom prst="rect">
            <a:avLst/>
          </a:prstGeom>
          <a:noFill/>
        </p:spPr>
        <p:txBody>
          <a:bodyPr wrap="square">
            <a:spAutoFit/>
          </a:bodyPr>
          <a:lstStyle/>
          <a:p>
            <a:pPr algn="l"/>
            <a:r>
              <a:rPr sz="1100" b="0" i="1">
                <a:solidFill>
                  <a:srgbClr val="C8D8E8"/>
                </a:solidFill>
              </a:rPr>
              <a:t>The simplest version: won the gateway market on developer experience, then used that distribution to expand into every financial product an SME needs.</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88952" cy="6858000"/>
          </a:xfrm>
          <a:prstGeom prst="rect">
            <a:avLst/>
          </a:prstGeom>
          <a:solidFill>
            <a:srgbClr val="010F2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88952" cy="45720"/>
          </a:xfrm>
          <a:prstGeom prst="rect">
            <a:avLst/>
          </a:prstGeom>
          <a:solidFill>
            <a:srgbClr val="0D94F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6812280"/>
            <a:ext cx="12188952" cy="45720"/>
          </a:xfrm>
          <a:prstGeom prst="rect">
            <a:avLst/>
          </a:prstGeom>
          <a:solidFill>
            <a:srgbClr val="0D94F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64592"/>
            <a:ext cx="10972800" cy="320040"/>
          </a:xfrm>
          <a:prstGeom prst="rect">
            <a:avLst/>
          </a:prstGeom>
          <a:noFill/>
        </p:spPr>
        <p:txBody>
          <a:bodyPr wrap="square">
            <a:spAutoFit/>
          </a:bodyPr>
          <a:lstStyle/>
          <a:p>
            <a:pPr algn="l"/>
            <a:r>
              <a:rPr sz="950" b="1" i="0">
                <a:solidFill>
                  <a:srgbClr val="0D94FB"/>
                </a:solidFill>
              </a:rPr>
              <a:t>THE B2B USER</a:t>
            </a:r>
          </a:p>
        </p:txBody>
      </p:sp>
      <p:sp>
        <p:nvSpPr>
          <p:cNvPr id="6" name="TextBox 5"/>
          <p:cNvSpPr txBox="1"/>
          <p:nvPr/>
        </p:nvSpPr>
        <p:spPr>
          <a:xfrm>
            <a:off x="548640" y="438912"/>
            <a:ext cx="10972800" cy="274320"/>
          </a:xfrm>
          <a:prstGeom prst="rect">
            <a:avLst/>
          </a:prstGeom>
          <a:noFill/>
        </p:spPr>
        <p:txBody>
          <a:bodyPr wrap="square">
            <a:spAutoFit/>
          </a:bodyPr>
          <a:lstStyle/>
          <a:p>
            <a:pPr algn="l"/>
            <a:r>
              <a:rPr sz="850" b="0" i="0">
                <a:solidFill>
                  <a:srgbClr val="8AA5BF"/>
                </a:solidFill>
              </a:rPr>
              <a:t>Three distinct user types — very different needs</a:t>
            </a:r>
          </a:p>
        </p:txBody>
      </p:sp>
      <p:sp>
        <p:nvSpPr>
          <p:cNvPr id="7" name="TextBox 6"/>
          <p:cNvSpPr txBox="1"/>
          <p:nvPr/>
        </p:nvSpPr>
        <p:spPr>
          <a:xfrm>
            <a:off x="548640" y="822960"/>
            <a:ext cx="10972800" cy="594360"/>
          </a:xfrm>
          <a:prstGeom prst="rect">
            <a:avLst/>
          </a:prstGeom>
          <a:noFill/>
        </p:spPr>
        <p:txBody>
          <a:bodyPr wrap="square">
            <a:spAutoFit/>
          </a:bodyPr>
          <a:lstStyle/>
          <a:p>
            <a:pPr algn="l"/>
            <a:r>
              <a:rPr sz="3000" b="1" i="0">
                <a:solidFill>
                  <a:srgbClr val="FFFFFF"/>
                </a:solidFill>
              </a:rPr>
              <a:t>The B2B User — Why Complexity Matters</a:t>
            </a:r>
          </a:p>
        </p:txBody>
      </p:sp>
      <p:sp>
        <p:nvSpPr>
          <p:cNvPr id="8" name="Rectangle 7"/>
          <p:cNvSpPr/>
          <p:nvPr/>
        </p:nvSpPr>
        <p:spPr>
          <a:xfrm>
            <a:off x="411480" y="1691640"/>
            <a:ext cx="3703320" cy="4069080"/>
          </a:xfrm>
          <a:prstGeom prst="rect">
            <a:avLst/>
          </a:prstGeom>
          <a:solidFill>
            <a:srgbClr val="031D4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Rectangle 8"/>
          <p:cNvSpPr/>
          <p:nvPr/>
        </p:nvSpPr>
        <p:spPr>
          <a:xfrm>
            <a:off x="411480" y="1691640"/>
            <a:ext cx="3703320" cy="45720"/>
          </a:xfrm>
          <a:prstGeom prst="rect">
            <a:avLst/>
          </a:prstGeom>
          <a:solidFill>
            <a:srgbClr val="0D94F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94360" y="1773936"/>
            <a:ext cx="3383280" cy="658368"/>
          </a:xfrm>
          <a:prstGeom prst="rect">
            <a:avLst/>
          </a:prstGeom>
          <a:noFill/>
        </p:spPr>
        <p:txBody>
          <a:bodyPr wrap="square">
            <a:spAutoFit/>
          </a:bodyPr>
          <a:lstStyle/>
          <a:p>
            <a:pPr algn="l"/>
            <a:r>
              <a:rPr sz="1400" b="1" i="0">
                <a:solidFill>
                  <a:srgbClr val="0D94FB"/>
                </a:solidFill>
              </a:rPr>
              <a:t>Developer
/ Tech Lead</a:t>
            </a:r>
          </a:p>
        </p:txBody>
      </p:sp>
      <p:sp>
        <p:nvSpPr>
          <p:cNvPr id="11" name="TextBox 10"/>
          <p:cNvSpPr txBox="1"/>
          <p:nvPr/>
        </p:nvSpPr>
        <p:spPr>
          <a:xfrm>
            <a:off x="594360" y="2468880"/>
            <a:ext cx="3383280" cy="438912"/>
          </a:xfrm>
          <a:prstGeom prst="rect">
            <a:avLst/>
          </a:prstGeom>
          <a:noFill/>
        </p:spPr>
        <p:txBody>
          <a:bodyPr wrap="square">
            <a:spAutoFit/>
          </a:bodyPr>
          <a:lstStyle/>
          <a:p>
            <a:pPr algn="l"/>
            <a:r>
              <a:rPr sz="1100" b="0" i="1">
                <a:solidFill>
                  <a:srgbClr val="C8D8E8"/>
                </a:solidFill>
              </a:rPr>
              <a:t>Builds checkout &amp; payment flows; evaluates APIs</a:t>
            </a:r>
          </a:p>
        </p:txBody>
      </p:sp>
      <p:sp>
        <p:nvSpPr>
          <p:cNvPr id="12" name="Rectangle 11"/>
          <p:cNvSpPr/>
          <p:nvPr/>
        </p:nvSpPr>
        <p:spPr>
          <a:xfrm>
            <a:off x="594360" y="2971800"/>
            <a:ext cx="3291840" cy="27432"/>
          </a:xfrm>
          <a:prstGeom prst="rect">
            <a:avLst/>
          </a:prstGeom>
          <a:solidFill>
            <a:srgbClr val="031D4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594360" y="3063240"/>
            <a:ext cx="3291840" cy="1993392"/>
          </a:xfrm>
          <a:prstGeom prst="rect">
            <a:avLst/>
          </a:prstGeom>
          <a:noFill/>
        </p:spPr>
        <p:txBody>
          <a:bodyPr wrap="square">
            <a:spAutoFit/>
          </a:bodyPr>
          <a:lstStyle/>
          <a:p>
            <a:pPr algn="l"/>
            <a:r>
              <a:rPr sz="1150" b="0" i="0">
                <a:solidFill>
                  <a:srgbClr val="FFFFFF"/>
                </a:solidFill>
              </a:rPr>
              <a:t>Clean docs, reliable uptime, instant sandbox, fast integration. Will internally advocate for the tool that makes them look good.</a:t>
            </a:r>
          </a:p>
        </p:txBody>
      </p:sp>
      <p:sp>
        <p:nvSpPr>
          <p:cNvPr id="14" name="Rectangle 13"/>
          <p:cNvSpPr/>
          <p:nvPr/>
        </p:nvSpPr>
        <p:spPr>
          <a:xfrm>
            <a:off x="594360" y="5376672"/>
            <a:ext cx="3291840" cy="292608"/>
          </a:xfrm>
          <a:prstGeom prst="rect">
            <a:avLst/>
          </a:prstGeom>
          <a:solidFill>
            <a:srgbClr val="02204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685800" y="5404104"/>
            <a:ext cx="3108960" cy="237744"/>
          </a:xfrm>
          <a:prstGeom prst="rect">
            <a:avLst/>
          </a:prstGeom>
          <a:noFill/>
        </p:spPr>
        <p:txBody>
          <a:bodyPr wrap="square">
            <a:spAutoFit/>
          </a:bodyPr>
          <a:lstStyle/>
          <a:p>
            <a:pPr algn="l"/>
            <a:r>
              <a:rPr sz="1000" b="1" i="0">
                <a:solidFill>
                  <a:srgbClr val="0D94FB"/>
                </a:solidFill>
              </a:rPr>
              <a:t>Initiates adoption</a:t>
            </a:r>
          </a:p>
        </p:txBody>
      </p:sp>
      <p:sp>
        <p:nvSpPr>
          <p:cNvPr id="16" name="Rectangle 15"/>
          <p:cNvSpPr/>
          <p:nvPr/>
        </p:nvSpPr>
        <p:spPr>
          <a:xfrm>
            <a:off x="4297680" y="1691640"/>
            <a:ext cx="3703320" cy="4069080"/>
          </a:xfrm>
          <a:prstGeom prst="rect">
            <a:avLst/>
          </a:prstGeom>
          <a:solidFill>
            <a:srgbClr val="031D4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Rectangle 16"/>
          <p:cNvSpPr/>
          <p:nvPr/>
        </p:nvSpPr>
        <p:spPr>
          <a:xfrm>
            <a:off x="4297680" y="1691640"/>
            <a:ext cx="3703320" cy="45720"/>
          </a:xfrm>
          <a:prstGeom prst="rect">
            <a:avLst/>
          </a:prstGeom>
          <a:solidFill>
            <a:srgbClr val="6822C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4480560" y="1773936"/>
            <a:ext cx="3383280" cy="658368"/>
          </a:xfrm>
          <a:prstGeom prst="rect">
            <a:avLst/>
          </a:prstGeom>
          <a:noFill/>
        </p:spPr>
        <p:txBody>
          <a:bodyPr wrap="square">
            <a:spAutoFit/>
          </a:bodyPr>
          <a:lstStyle/>
          <a:p>
            <a:pPr algn="l"/>
            <a:r>
              <a:rPr sz="1400" b="1" i="0">
                <a:solidFill>
                  <a:srgbClr val="6822CC"/>
                </a:solidFill>
              </a:rPr>
              <a:t>Finance
/ Operations</a:t>
            </a:r>
          </a:p>
        </p:txBody>
      </p:sp>
      <p:sp>
        <p:nvSpPr>
          <p:cNvPr id="19" name="TextBox 18"/>
          <p:cNvSpPr txBox="1"/>
          <p:nvPr/>
        </p:nvSpPr>
        <p:spPr>
          <a:xfrm>
            <a:off x="4480560" y="2468880"/>
            <a:ext cx="3383280" cy="438912"/>
          </a:xfrm>
          <a:prstGeom prst="rect">
            <a:avLst/>
          </a:prstGeom>
          <a:noFill/>
        </p:spPr>
        <p:txBody>
          <a:bodyPr wrap="square">
            <a:spAutoFit/>
          </a:bodyPr>
          <a:lstStyle/>
          <a:p>
            <a:pPr algn="l"/>
            <a:r>
              <a:rPr sz="1100" b="0" i="1">
                <a:solidFill>
                  <a:srgbClr val="C8D8E8"/>
                </a:solidFill>
              </a:rPr>
              <a:t>Owns reconciliation, settlements, compliance</a:t>
            </a:r>
          </a:p>
        </p:txBody>
      </p:sp>
      <p:sp>
        <p:nvSpPr>
          <p:cNvPr id="20" name="Rectangle 19"/>
          <p:cNvSpPr/>
          <p:nvPr/>
        </p:nvSpPr>
        <p:spPr>
          <a:xfrm>
            <a:off x="4480560" y="2971800"/>
            <a:ext cx="3291840" cy="27432"/>
          </a:xfrm>
          <a:prstGeom prst="rect">
            <a:avLst/>
          </a:prstGeom>
          <a:solidFill>
            <a:srgbClr val="031D4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1" name="TextBox 20"/>
          <p:cNvSpPr txBox="1"/>
          <p:nvPr/>
        </p:nvSpPr>
        <p:spPr>
          <a:xfrm>
            <a:off x="4480560" y="3063240"/>
            <a:ext cx="3291840" cy="1993392"/>
          </a:xfrm>
          <a:prstGeom prst="rect">
            <a:avLst/>
          </a:prstGeom>
          <a:noFill/>
        </p:spPr>
        <p:txBody>
          <a:bodyPr wrap="square">
            <a:spAutoFit/>
          </a:bodyPr>
          <a:lstStyle/>
          <a:p>
            <a:pPr algn="l"/>
            <a:r>
              <a:rPr sz="1150" b="0" i="0">
                <a:solidFill>
                  <a:srgbClr val="FFFFFF"/>
                </a:solidFill>
              </a:rPr>
              <a:t>Accurate reporting, predictable settlement times, audit trail, GST handling. Will block adoption if reporting doesn't work.</a:t>
            </a:r>
          </a:p>
        </p:txBody>
      </p:sp>
      <p:sp>
        <p:nvSpPr>
          <p:cNvPr id="22" name="Rectangle 21"/>
          <p:cNvSpPr/>
          <p:nvPr/>
        </p:nvSpPr>
        <p:spPr>
          <a:xfrm>
            <a:off x="4480560" y="5376672"/>
            <a:ext cx="3291840" cy="292608"/>
          </a:xfrm>
          <a:prstGeom prst="rect">
            <a:avLst/>
          </a:prstGeom>
          <a:solidFill>
            <a:srgbClr val="02204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TextBox 22"/>
          <p:cNvSpPr txBox="1"/>
          <p:nvPr/>
        </p:nvSpPr>
        <p:spPr>
          <a:xfrm>
            <a:off x="4572000" y="5404104"/>
            <a:ext cx="3108960" cy="237744"/>
          </a:xfrm>
          <a:prstGeom prst="rect">
            <a:avLst/>
          </a:prstGeom>
          <a:noFill/>
        </p:spPr>
        <p:txBody>
          <a:bodyPr wrap="square">
            <a:spAutoFit/>
          </a:bodyPr>
          <a:lstStyle/>
          <a:p>
            <a:pPr algn="l"/>
            <a:r>
              <a:rPr sz="1000" b="1" i="0">
                <a:solidFill>
                  <a:srgbClr val="6822CC"/>
                </a:solidFill>
              </a:rPr>
              <a:t>Veto power</a:t>
            </a:r>
          </a:p>
        </p:txBody>
      </p:sp>
      <p:sp>
        <p:nvSpPr>
          <p:cNvPr id="24" name="Rectangle 23"/>
          <p:cNvSpPr/>
          <p:nvPr/>
        </p:nvSpPr>
        <p:spPr>
          <a:xfrm>
            <a:off x="8183879" y="1691640"/>
            <a:ext cx="3703320" cy="4069080"/>
          </a:xfrm>
          <a:prstGeom prst="rect">
            <a:avLst/>
          </a:prstGeom>
          <a:solidFill>
            <a:srgbClr val="031D4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5" name="Rectangle 24"/>
          <p:cNvSpPr/>
          <p:nvPr/>
        </p:nvSpPr>
        <p:spPr>
          <a:xfrm>
            <a:off x="8183879" y="1691640"/>
            <a:ext cx="3703320" cy="45720"/>
          </a:xfrm>
          <a:prstGeom prst="rect">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6" name="TextBox 25"/>
          <p:cNvSpPr txBox="1"/>
          <p:nvPr/>
        </p:nvSpPr>
        <p:spPr>
          <a:xfrm>
            <a:off x="8366759" y="1773936"/>
            <a:ext cx="3383280" cy="658368"/>
          </a:xfrm>
          <a:prstGeom prst="rect">
            <a:avLst/>
          </a:prstGeom>
          <a:noFill/>
        </p:spPr>
        <p:txBody>
          <a:bodyPr wrap="square">
            <a:spAutoFit/>
          </a:bodyPr>
          <a:lstStyle/>
          <a:p>
            <a:pPr algn="l"/>
            <a:r>
              <a:rPr sz="1400" b="1" i="0">
                <a:solidFill>
                  <a:srgbClr val="10B981"/>
                </a:solidFill>
              </a:rPr>
              <a:t>Business Owner
/ Founder</a:t>
            </a:r>
          </a:p>
        </p:txBody>
      </p:sp>
      <p:sp>
        <p:nvSpPr>
          <p:cNvPr id="27" name="TextBox 26"/>
          <p:cNvSpPr txBox="1"/>
          <p:nvPr/>
        </p:nvSpPr>
        <p:spPr>
          <a:xfrm>
            <a:off x="8366759" y="2468880"/>
            <a:ext cx="3383280" cy="438912"/>
          </a:xfrm>
          <a:prstGeom prst="rect">
            <a:avLst/>
          </a:prstGeom>
          <a:noFill/>
        </p:spPr>
        <p:txBody>
          <a:bodyPr wrap="square">
            <a:spAutoFit/>
          </a:bodyPr>
          <a:lstStyle/>
          <a:p>
            <a:pPr algn="l"/>
            <a:r>
              <a:rPr sz="1100" b="0" i="1">
                <a:solidFill>
                  <a:srgbClr val="C8D8E8"/>
                </a:solidFill>
              </a:rPr>
              <a:t>Cares about conversion, revenue, growth</a:t>
            </a:r>
          </a:p>
        </p:txBody>
      </p:sp>
      <p:sp>
        <p:nvSpPr>
          <p:cNvPr id="28" name="Rectangle 27"/>
          <p:cNvSpPr/>
          <p:nvPr/>
        </p:nvSpPr>
        <p:spPr>
          <a:xfrm>
            <a:off x="8366759" y="2971800"/>
            <a:ext cx="3291840" cy="27432"/>
          </a:xfrm>
          <a:prstGeom prst="rect">
            <a:avLst/>
          </a:prstGeom>
          <a:solidFill>
            <a:srgbClr val="031D4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9" name="TextBox 28"/>
          <p:cNvSpPr txBox="1"/>
          <p:nvPr/>
        </p:nvSpPr>
        <p:spPr>
          <a:xfrm>
            <a:off x="8366759" y="3063240"/>
            <a:ext cx="3291840" cy="1993392"/>
          </a:xfrm>
          <a:prstGeom prst="rect">
            <a:avLst/>
          </a:prstGeom>
          <a:noFill/>
        </p:spPr>
        <p:txBody>
          <a:bodyPr wrap="square">
            <a:spAutoFit/>
          </a:bodyPr>
          <a:lstStyle/>
          <a:p>
            <a:pPr algn="l"/>
            <a:r>
              <a:rPr sz="1150" b="0" i="0">
                <a:solidFill>
                  <a:srgbClr val="FFFFFF"/>
                </a:solidFill>
              </a:rPr>
              <a:t>Higher checkout success rate, lower payment failure rate, access to credit when needed. Buys on outcomes, not features.</a:t>
            </a:r>
          </a:p>
        </p:txBody>
      </p:sp>
      <p:sp>
        <p:nvSpPr>
          <p:cNvPr id="30" name="Rectangle 29"/>
          <p:cNvSpPr/>
          <p:nvPr/>
        </p:nvSpPr>
        <p:spPr>
          <a:xfrm>
            <a:off x="8366759" y="5376672"/>
            <a:ext cx="3291840" cy="292608"/>
          </a:xfrm>
          <a:prstGeom prst="rect">
            <a:avLst/>
          </a:prstGeom>
          <a:solidFill>
            <a:srgbClr val="02204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1" name="TextBox 30"/>
          <p:cNvSpPr txBox="1"/>
          <p:nvPr/>
        </p:nvSpPr>
        <p:spPr>
          <a:xfrm>
            <a:off x="8458200" y="5404104"/>
            <a:ext cx="3108960" cy="237744"/>
          </a:xfrm>
          <a:prstGeom prst="rect">
            <a:avLst/>
          </a:prstGeom>
          <a:noFill/>
        </p:spPr>
        <p:txBody>
          <a:bodyPr wrap="square">
            <a:spAutoFit/>
          </a:bodyPr>
          <a:lstStyle/>
          <a:p>
            <a:pPr algn="l"/>
            <a:r>
              <a:rPr sz="1000" b="1" i="0">
                <a:solidFill>
                  <a:srgbClr val="10B981"/>
                </a:solidFill>
              </a:rPr>
              <a:t>Writes the cheque</a:t>
            </a:r>
          </a:p>
        </p:txBody>
      </p:sp>
      <p:sp>
        <p:nvSpPr>
          <p:cNvPr id="32" name="Rectangle 31"/>
          <p:cNvSpPr/>
          <p:nvPr/>
        </p:nvSpPr>
        <p:spPr>
          <a:xfrm>
            <a:off x="365760" y="5943600"/>
            <a:ext cx="11430000" cy="804672"/>
          </a:xfrm>
          <a:prstGeom prst="rect">
            <a:avLst/>
          </a:prstGeom>
          <a:solidFill>
            <a:srgbClr val="031D4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3" name="Rectangle 32"/>
          <p:cNvSpPr/>
          <p:nvPr/>
        </p:nvSpPr>
        <p:spPr>
          <a:xfrm>
            <a:off x="365760" y="5943600"/>
            <a:ext cx="54864" cy="804672"/>
          </a:xfrm>
          <a:prstGeom prst="rect">
            <a:avLst/>
          </a:prstGeom>
          <a:solidFill>
            <a:srgbClr val="0D94F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4" name="TextBox 33"/>
          <p:cNvSpPr txBox="1"/>
          <p:nvPr/>
        </p:nvSpPr>
        <p:spPr>
          <a:xfrm>
            <a:off x="566928" y="6016752"/>
            <a:ext cx="10972800" cy="658368"/>
          </a:xfrm>
          <a:prstGeom prst="rect">
            <a:avLst/>
          </a:prstGeom>
          <a:noFill/>
        </p:spPr>
        <p:txBody>
          <a:bodyPr wrap="square">
            <a:spAutoFit/>
          </a:bodyPr>
          <a:lstStyle/>
          <a:p>
            <a:pPr algn="l"/>
            <a:r>
              <a:rPr sz="1100" b="0" i="1">
                <a:solidFill>
                  <a:srgbClr val="C8D8E8"/>
                </a:solidFill>
              </a:rPr>
              <a:t>PM insight: Design first for the developer (initiates) while ensuring the finance team can't block. The developer self-serves; the finance team has veto power. You need both.</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88952" cy="6858000"/>
          </a:xfrm>
          <a:prstGeom prst="rect">
            <a:avLst/>
          </a:prstGeom>
          <a:solidFill>
            <a:srgbClr val="010F2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88952" cy="45720"/>
          </a:xfrm>
          <a:prstGeom prst="rect">
            <a:avLst/>
          </a:prstGeom>
          <a:solidFill>
            <a:srgbClr val="0D94F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6812280"/>
            <a:ext cx="12188952" cy="45720"/>
          </a:xfrm>
          <a:prstGeom prst="rect">
            <a:avLst/>
          </a:prstGeom>
          <a:solidFill>
            <a:srgbClr val="0D94F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64592"/>
            <a:ext cx="10972800" cy="320040"/>
          </a:xfrm>
          <a:prstGeom prst="rect">
            <a:avLst/>
          </a:prstGeom>
          <a:noFill/>
        </p:spPr>
        <p:txBody>
          <a:bodyPr wrap="square">
            <a:spAutoFit/>
          </a:bodyPr>
          <a:lstStyle/>
          <a:p>
            <a:pPr algn="l"/>
            <a:r>
              <a:rPr sz="950" b="1" i="0">
                <a:solidFill>
                  <a:srgbClr val="0D94FB"/>
                </a:solidFill>
              </a:rPr>
              <a:t>CORE PROBLEMS SOLVED</a:t>
            </a:r>
          </a:p>
        </p:txBody>
      </p:sp>
      <p:sp>
        <p:nvSpPr>
          <p:cNvPr id="6" name="TextBox 5"/>
          <p:cNvSpPr txBox="1"/>
          <p:nvPr/>
        </p:nvSpPr>
        <p:spPr>
          <a:xfrm>
            <a:off x="548640" y="438912"/>
            <a:ext cx="10972800" cy="274320"/>
          </a:xfrm>
          <a:prstGeom prst="rect">
            <a:avLst/>
          </a:prstGeom>
          <a:noFill/>
        </p:spPr>
        <p:txBody>
          <a:bodyPr wrap="square">
            <a:spAutoFit/>
          </a:bodyPr>
          <a:lstStyle/>
          <a:p>
            <a:pPr algn="l"/>
            <a:r>
              <a:rPr sz="850" b="0" i="0">
                <a:solidFill>
                  <a:srgbClr val="8AA5BF"/>
                </a:solidFill>
              </a:rPr>
              <a:t>What India's payment landscape looked like before Razorpay</a:t>
            </a:r>
          </a:p>
        </p:txBody>
      </p:sp>
      <p:sp>
        <p:nvSpPr>
          <p:cNvPr id="7" name="TextBox 6"/>
          <p:cNvSpPr txBox="1"/>
          <p:nvPr/>
        </p:nvSpPr>
        <p:spPr>
          <a:xfrm>
            <a:off x="548640" y="822960"/>
            <a:ext cx="10972800" cy="594360"/>
          </a:xfrm>
          <a:prstGeom prst="rect">
            <a:avLst/>
          </a:prstGeom>
          <a:noFill/>
        </p:spPr>
        <p:txBody>
          <a:bodyPr wrap="square">
            <a:spAutoFit/>
          </a:bodyPr>
          <a:lstStyle/>
          <a:p>
            <a:pPr algn="l"/>
            <a:r>
              <a:rPr sz="3200" b="1" i="0">
                <a:solidFill>
                  <a:srgbClr val="FFFFFF"/>
                </a:solidFill>
              </a:rPr>
              <a:t>The Problems Razorpay Solved</a:t>
            </a:r>
          </a:p>
        </p:txBody>
      </p:sp>
      <p:sp>
        <p:nvSpPr>
          <p:cNvPr id="8" name="Rectangle 7"/>
          <p:cNvSpPr/>
          <p:nvPr/>
        </p:nvSpPr>
        <p:spPr>
          <a:xfrm>
            <a:off x="411480" y="1691640"/>
            <a:ext cx="5623560" cy="1965960"/>
          </a:xfrm>
          <a:prstGeom prst="rect">
            <a:avLst/>
          </a:prstGeom>
          <a:solidFill>
            <a:srgbClr val="031D4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Rectangle 8"/>
          <p:cNvSpPr/>
          <p:nvPr/>
        </p:nvSpPr>
        <p:spPr>
          <a:xfrm>
            <a:off x="411480" y="1691640"/>
            <a:ext cx="5623560" cy="45720"/>
          </a:xfrm>
          <a:prstGeom prst="rect">
            <a:avLst/>
          </a:prstGeom>
          <a:solidFill>
            <a:srgbClr val="0D94F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94360" y="1783080"/>
            <a:ext cx="640080" cy="502920"/>
          </a:xfrm>
          <a:prstGeom prst="rect">
            <a:avLst/>
          </a:prstGeom>
          <a:noFill/>
        </p:spPr>
        <p:txBody>
          <a:bodyPr wrap="square">
            <a:spAutoFit/>
          </a:bodyPr>
          <a:lstStyle/>
          <a:p>
            <a:pPr algn="l"/>
            <a:r>
              <a:rPr sz="2200" b="1" i="0">
                <a:solidFill>
                  <a:srgbClr val="0D94FB"/>
                </a:solidFill>
              </a:rPr>
              <a:t>01</a:t>
            </a:r>
          </a:p>
        </p:txBody>
      </p:sp>
      <p:sp>
        <p:nvSpPr>
          <p:cNvPr id="11" name="TextBox 10"/>
          <p:cNvSpPr txBox="1"/>
          <p:nvPr/>
        </p:nvSpPr>
        <p:spPr>
          <a:xfrm>
            <a:off x="594360" y="2286000"/>
            <a:ext cx="5212080" cy="411480"/>
          </a:xfrm>
          <a:prstGeom prst="rect">
            <a:avLst/>
          </a:prstGeom>
          <a:noFill/>
        </p:spPr>
        <p:txBody>
          <a:bodyPr wrap="square">
            <a:spAutoFit/>
          </a:bodyPr>
          <a:lstStyle/>
          <a:p>
            <a:pPr algn="l"/>
            <a:r>
              <a:rPr sz="1300" b="1" i="0">
                <a:solidFill>
                  <a:srgbClr val="FFFFFF"/>
                </a:solidFill>
              </a:rPr>
              <a:t>Gateway integration took weeks</a:t>
            </a:r>
          </a:p>
        </p:txBody>
      </p:sp>
      <p:sp>
        <p:nvSpPr>
          <p:cNvPr id="12" name="TextBox 11"/>
          <p:cNvSpPr txBox="1"/>
          <p:nvPr/>
        </p:nvSpPr>
        <p:spPr>
          <a:xfrm>
            <a:off x="594360" y="2715768"/>
            <a:ext cx="5212080" cy="777240"/>
          </a:xfrm>
          <a:prstGeom prst="rect">
            <a:avLst/>
          </a:prstGeom>
          <a:noFill/>
        </p:spPr>
        <p:txBody>
          <a:bodyPr wrap="square">
            <a:spAutoFit/>
          </a:bodyPr>
          <a:lstStyle/>
          <a:p>
            <a:pPr algn="l"/>
            <a:r>
              <a:rPr sz="1100" b="0" i="0">
                <a:solidFill>
                  <a:srgbClr val="8AA5BF"/>
                </a:solidFill>
              </a:rPr>
              <a:t>Banks and CCAvenue required manual forms, verification, enterprise sales cycles. A startup couldn't go live in a day.</a:t>
            </a:r>
          </a:p>
        </p:txBody>
      </p:sp>
      <p:sp>
        <p:nvSpPr>
          <p:cNvPr id="13" name="Rectangle 12"/>
          <p:cNvSpPr/>
          <p:nvPr/>
        </p:nvSpPr>
        <p:spPr>
          <a:xfrm>
            <a:off x="594360" y="3410712"/>
            <a:ext cx="5120640" cy="201168"/>
          </a:xfrm>
          <a:prstGeom prst="rect">
            <a:avLst/>
          </a:prstGeom>
          <a:solidFill>
            <a:srgbClr val="02204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685800" y="3429000"/>
            <a:ext cx="4937760" cy="164592"/>
          </a:xfrm>
          <a:prstGeom prst="rect">
            <a:avLst/>
          </a:prstGeom>
          <a:noFill/>
        </p:spPr>
        <p:txBody>
          <a:bodyPr wrap="square">
            <a:spAutoFit/>
          </a:bodyPr>
          <a:lstStyle/>
          <a:p>
            <a:pPr algn="l"/>
            <a:r>
              <a:rPr sz="1000" b="1" i="0">
                <a:solidFill>
                  <a:srgbClr val="0D94FB"/>
                </a:solidFill>
              </a:rPr>
              <a:t>→ Self-serve in 15 min</a:t>
            </a:r>
          </a:p>
        </p:txBody>
      </p:sp>
      <p:sp>
        <p:nvSpPr>
          <p:cNvPr id="15" name="Rectangle 14"/>
          <p:cNvSpPr/>
          <p:nvPr/>
        </p:nvSpPr>
        <p:spPr>
          <a:xfrm>
            <a:off x="6309360" y="1691640"/>
            <a:ext cx="5623560" cy="1965960"/>
          </a:xfrm>
          <a:prstGeom prst="rect">
            <a:avLst/>
          </a:prstGeom>
          <a:solidFill>
            <a:srgbClr val="031D4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6309360" y="1691640"/>
            <a:ext cx="5623560" cy="45720"/>
          </a:xfrm>
          <a:prstGeom prst="rect">
            <a:avLst/>
          </a:prstGeom>
          <a:solidFill>
            <a:srgbClr val="0D94F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TextBox 16"/>
          <p:cNvSpPr txBox="1"/>
          <p:nvPr/>
        </p:nvSpPr>
        <p:spPr>
          <a:xfrm>
            <a:off x="6492240" y="1783080"/>
            <a:ext cx="640080" cy="502920"/>
          </a:xfrm>
          <a:prstGeom prst="rect">
            <a:avLst/>
          </a:prstGeom>
          <a:noFill/>
        </p:spPr>
        <p:txBody>
          <a:bodyPr wrap="square">
            <a:spAutoFit/>
          </a:bodyPr>
          <a:lstStyle/>
          <a:p>
            <a:pPr algn="l"/>
            <a:r>
              <a:rPr sz="2200" b="1" i="0">
                <a:solidFill>
                  <a:srgbClr val="0D94FB"/>
                </a:solidFill>
              </a:rPr>
              <a:t>02</a:t>
            </a:r>
          </a:p>
        </p:txBody>
      </p:sp>
      <p:sp>
        <p:nvSpPr>
          <p:cNvPr id="18" name="TextBox 17"/>
          <p:cNvSpPr txBox="1"/>
          <p:nvPr/>
        </p:nvSpPr>
        <p:spPr>
          <a:xfrm>
            <a:off x="6492240" y="2286000"/>
            <a:ext cx="5212080" cy="411480"/>
          </a:xfrm>
          <a:prstGeom prst="rect">
            <a:avLst/>
          </a:prstGeom>
          <a:noFill/>
        </p:spPr>
        <p:txBody>
          <a:bodyPr wrap="square">
            <a:spAutoFit/>
          </a:bodyPr>
          <a:lstStyle/>
          <a:p>
            <a:pPr algn="l"/>
            <a:r>
              <a:rPr sz="1300" b="1" i="0">
                <a:solidFill>
                  <a:srgbClr val="FFFFFF"/>
                </a:solidFill>
              </a:rPr>
              <a:t>API documentation was unusable</a:t>
            </a:r>
          </a:p>
        </p:txBody>
      </p:sp>
      <p:sp>
        <p:nvSpPr>
          <p:cNvPr id="19" name="TextBox 18"/>
          <p:cNvSpPr txBox="1"/>
          <p:nvPr/>
        </p:nvSpPr>
        <p:spPr>
          <a:xfrm>
            <a:off x="6492240" y="2715768"/>
            <a:ext cx="5212080" cy="777240"/>
          </a:xfrm>
          <a:prstGeom prst="rect">
            <a:avLst/>
          </a:prstGeom>
          <a:noFill/>
        </p:spPr>
        <p:txBody>
          <a:bodyPr wrap="square">
            <a:spAutoFit/>
          </a:bodyPr>
          <a:lstStyle/>
          <a:p>
            <a:pPr algn="l"/>
            <a:r>
              <a:rPr sz="1100" b="0" i="0">
                <a:solidFill>
                  <a:srgbClr val="8AA5BF"/>
                </a:solidFill>
              </a:rPr>
              <a:t>Competitors had PDFs, SOAP APIs, guides written by lawyers. Developers copied Stack Overflow to understand basic auth flows.</a:t>
            </a:r>
          </a:p>
        </p:txBody>
      </p:sp>
      <p:sp>
        <p:nvSpPr>
          <p:cNvPr id="20" name="Rectangle 19"/>
          <p:cNvSpPr/>
          <p:nvPr/>
        </p:nvSpPr>
        <p:spPr>
          <a:xfrm>
            <a:off x="6492240" y="3410712"/>
            <a:ext cx="5120640" cy="201168"/>
          </a:xfrm>
          <a:prstGeom prst="rect">
            <a:avLst/>
          </a:prstGeom>
          <a:solidFill>
            <a:srgbClr val="02204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1" name="TextBox 20"/>
          <p:cNvSpPr txBox="1"/>
          <p:nvPr/>
        </p:nvSpPr>
        <p:spPr>
          <a:xfrm>
            <a:off x="6583680" y="3429000"/>
            <a:ext cx="4937760" cy="164592"/>
          </a:xfrm>
          <a:prstGeom prst="rect">
            <a:avLst/>
          </a:prstGeom>
          <a:noFill/>
        </p:spPr>
        <p:txBody>
          <a:bodyPr wrap="square">
            <a:spAutoFit/>
          </a:bodyPr>
          <a:lstStyle/>
          <a:p>
            <a:pPr algn="l"/>
            <a:r>
              <a:rPr sz="1000" b="1" i="0">
                <a:solidFill>
                  <a:srgbClr val="0D94FB"/>
                </a:solidFill>
              </a:rPr>
              <a:t>→ Developer-first docs</a:t>
            </a:r>
          </a:p>
        </p:txBody>
      </p:sp>
      <p:sp>
        <p:nvSpPr>
          <p:cNvPr id="22" name="Rectangle 21"/>
          <p:cNvSpPr/>
          <p:nvPr/>
        </p:nvSpPr>
        <p:spPr>
          <a:xfrm>
            <a:off x="411480" y="3886200"/>
            <a:ext cx="5623560" cy="1965960"/>
          </a:xfrm>
          <a:prstGeom prst="rect">
            <a:avLst/>
          </a:prstGeom>
          <a:solidFill>
            <a:srgbClr val="031D4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Rectangle 22"/>
          <p:cNvSpPr/>
          <p:nvPr/>
        </p:nvSpPr>
        <p:spPr>
          <a:xfrm>
            <a:off x="411480" y="3886200"/>
            <a:ext cx="5623560" cy="45720"/>
          </a:xfrm>
          <a:prstGeom prst="rect">
            <a:avLst/>
          </a:prstGeom>
          <a:solidFill>
            <a:srgbClr val="0D94F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TextBox 23"/>
          <p:cNvSpPr txBox="1"/>
          <p:nvPr/>
        </p:nvSpPr>
        <p:spPr>
          <a:xfrm>
            <a:off x="594360" y="3977639"/>
            <a:ext cx="640080" cy="502920"/>
          </a:xfrm>
          <a:prstGeom prst="rect">
            <a:avLst/>
          </a:prstGeom>
          <a:noFill/>
        </p:spPr>
        <p:txBody>
          <a:bodyPr wrap="square">
            <a:spAutoFit/>
          </a:bodyPr>
          <a:lstStyle/>
          <a:p>
            <a:pPr algn="l"/>
            <a:r>
              <a:rPr sz="2200" b="1" i="0">
                <a:solidFill>
                  <a:srgbClr val="0D94FB"/>
                </a:solidFill>
              </a:rPr>
              <a:t>03</a:t>
            </a:r>
          </a:p>
        </p:txBody>
      </p:sp>
      <p:sp>
        <p:nvSpPr>
          <p:cNvPr id="25" name="TextBox 24"/>
          <p:cNvSpPr txBox="1"/>
          <p:nvPr/>
        </p:nvSpPr>
        <p:spPr>
          <a:xfrm>
            <a:off x="594360" y="4480560"/>
            <a:ext cx="5212080" cy="411480"/>
          </a:xfrm>
          <a:prstGeom prst="rect">
            <a:avLst/>
          </a:prstGeom>
          <a:noFill/>
        </p:spPr>
        <p:txBody>
          <a:bodyPr wrap="square">
            <a:spAutoFit/>
          </a:bodyPr>
          <a:lstStyle/>
          <a:p>
            <a:pPr algn="l"/>
            <a:r>
              <a:rPr sz="1300" b="1" i="0">
                <a:solidFill>
                  <a:srgbClr val="FFFFFF"/>
                </a:solidFill>
              </a:rPr>
              <a:t>Payment failure rates: 65–70%</a:t>
            </a:r>
          </a:p>
        </p:txBody>
      </p:sp>
      <p:sp>
        <p:nvSpPr>
          <p:cNvPr id="26" name="TextBox 25"/>
          <p:cNvSpPr txBox="1"/>
          <p:nvPr/>
        </p:nvSpPr>
        <p:spPr>
          <a:xfrm>
            <a:off x="594360" y="4910328"/>
            <a:ext cx="5212080" cy="777240"/>
          </a:xfrm>
          <a:prstGeom prst="rect">
            <a:avLst/>
          </a:prstGeom>
          <a:noFill/>
        </p:spPr>
        <p:txBody>
          <a:bodyPr wrap="square">
            <a:spAutoFit/>
          </a:bodyPr>
          <a:lstStyle/>
          <a:p>
            <a:pPr algn="l"/>
            <a:r>
              <a:rPr sz="1100" b="0" i="0">
                <a:solidFill>
                  <a:srgbClr val="8AA5BF"/>
                </a:solidFill>
              </a:rPr>
              <a:t>Industry average success rate was ~65–70%. Lost transactions = lost revenue. Nobody treated this as a PM metric.</a:t>
            </a:r>
          </a:p>
        </p:txBody>
      </p:sp>
      <p:sp>
        <p:nvSpPr>
          <p:cNvPr id="27" name="Rectangle 26"/>
          <p:cNvSpPr/>
          <p:nvPr/>
        </p:nvSpPr>
        <p:spPr>
          <a:xfrm>
            <a:off x="594360" y="5605272"/>
            <a:ext cx="5120640" cy="201168"/>
          </a:xfrm>
          <a:prstGeom prst="rect">
            <a:avLst/>
          </a:prstGeom>
          <a:solidFill>
            <a:srgbClr val="02204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8" name="TextBox 27"/>
          <p:cNvSpPr txBox="1"/>
          <p:nvPr/>
        </p:nvSpPr>
        <p:spPr>
          <a:xfrm>
            <a:off x="685800" y="5623560"/>
            <a:ext cx="4937760" cy="164592"/>
          </a:xfrm>
          <a:prstGeom prst="rect">
            <a:avLst/>
          </a:prstGeom>
          <a:noFill/>
        </p:spPr>
        <p:txBody>
          <a:bodyPr wrap="square">
            <a:spAutoFit/>
          </a:bodyPr>
          <a:lstStyle/>
          <a:p>
            <a:pPr algn="l"/>
            <a:r>
              <a:rPr sz="1000" b="1" i="0">
                <a:solidFill>
                  <a:srgbClr val="0D94FB"/>
                </a:solidFill>
              </a:rPr>
              <a:t>→ 85%+ success rate</a:t>
            </a:r>
          </a:p>
        </p:txBody>
      </p:sp>
      <p:sp>
        <p:nvSpPr>
          <p:cNvPr id="29" name="Rectangle 28"/>
          <p:cNvSpPr/>
          <p:nvPr/>
        </p:nvSpPr>
        <p:spPr>
          <a:xfrm>
            <a:off x="6309360" y="3886200"/>
            <a:ext cx="5623560" cy="1965960"/>
          </a:xfrm>
          <a:prstGeom prst="rect">
            <a:avLst/>
          </a:prstGeom>
          <a:solidFill>
            <a:srgbClr val="031D4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0" name="Rectangle 29"/>
          <p:cNvSpPr/>
          <p:nvPr/>
        </p:nvSpPr>
        <p:spPr>
          <a:xfrm>
            <a:off x="6309360" y="3886200"/>
            <a:ext cx="5623560" cy="45720"/>
          </a:xfrm>
          <a:prstGeom prst="rect">
            <a:avLst/>
          </a:prstGeom>
          <a:solidFill>
            <a:srgbClr val="0D94F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1" name="TextBox 30"/>
          <p:cNvSpPr txBox="1"/>
          <p:nvPr/>
        </p:nvSpPr>
        <p:spPr>
          <a:xfrm>
            <a:off x="6492240" y="3977639"/>
            <a:ext cx="640080" cy="502920"/>
          </a:xfrm>
          <a:prstGeom prst="rect">
            <a:avLst/>
          </a:prstGeom>
          <a:noFill/>
        </p:spPr>
        <p:txBody>
          <a:bodyPr wrap="square">
            <a:spAutoFit/>
          </a:bodyPr>
          <a:lstStyle/>
          <a:p>
            <a:pPr algn="l"/>
            <a:r>
              <a:rPr sz="2200" b="1" i="0">
                <a:solidFill>
                  <a:srgbClr val="0D94FB"/>
                </a:solidFill>
              </a:rPr>
              <a:t>04</a:t>
            </a:r>
          </a:p>
        </p:txBody>
      </p:sp>
      <p:sp>
        <p:nvSpPr>
          <p:cNvPr id="32" name="TextBox 31"/>
          <p:cNvSpPr txBox="1"/>
          <p:nvPr/>
        </p:nvSpPr>
        <p:spPr>
          <a:xfrm>
            <a:off x="6492240" y="4480560"/>
            <a:ext cx="5212080" cy="411480"/>
          </a:xfrm>
          <a:prstGeom prst="rect">
            <a:avLst/>
          </a:prstGeom>
          <a:noFill/>
        </p:spPr>
        <p:txBody>
          <a:bodyPr wrap="square">
            <a:spAutoFit/>
          </a:bodyPr>
          <a:lstStyle/>
          <a:p>
            <a:pPr algn="l"/>
            <a:r>
              <a:rPr sz="1300" b="1" i="0">
                <a:solidFill>
                  <a:srgbClr val="FFFFFF"/>
                </a:solidFill>
              </a:rPr>
              <a:t>SMEs had no real banking product</a:t>
            </a:r>
          </a:p>
        </p:txBody>
      </p:sp>
      <p:sp>
        <p:nvSpPr>
          <p:cNvPr id="33" name="TextBox 32"/>
          <p:cNvSpPr txBox="1"/>
          <p:nvPr/>
        </p:nvSpPr>
        <p:spPr>
          <a:xfrm>
            <a:off x="6492240" y="4910328"/>
            <a:ext cx="5212080" cy="777240"/>
          </a:xfrm>
          <a:prstGeom prst="rect">
            <a:avLst/>
          </a:prstGeom>
          <a:noFill/>
        </p:spPr>
        <p:txBody>
          <a:bodyPr wrap="square">
            <a:spAutoFit/>
          </a:bodyPr>
          <a:lstStyle/>
          <a:p>
            <a:pPr algn="l"/>
            <a:r>
              <a:rPr sz="1100" b="0" i="0">
                <a:solidFill>
                  <a:srgbClr val="8AA5BF"/>
                </a:solidFill>
              </a:rPr>
              <a:t>Traditional SME accounts were enterprise accounts stripped down. No API access, no automation, no real-time visibility.</a:t>
            </a:r>
          </a:p>
        </p:txBody>
      </p:sp>
      <p:sp>
        <p:nvSpPr>
          <p:cNvPr id="34" name="Rectangle 33"/>
          <p:cNvSpPr/>
          <p:nvPr/>
        </p:nvSpPr>
        <p:spPr>
          <a:xfrm>
            <a:off x="6492240" y="5605272"/>
            <a:ext cx="5120640" cy="201168"/>
          </a:xfrm>
          <a:prstGeom prst="rect">
            <a:avLst/>
          </a:prstGeom>
          <a:solidFill>
            <a:srgbClr val="02204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5" name="TextBox 34"/>
          <p:cNvSpPr txBox="1"/>
          <p:nvPr/>
        </p:nvSpPr>
        <p:spPr>
          <a:xfrm>
            <a:off x="6583680" y="5623560"/>
            <a:ext cx="4937760" cy="164592"/>
          </a:xfrm>
          <a:prstGeom prst="rect">
            <a:avLst/>
          </a:prstGeom>
          <a:noFill/>
        </p:spPr>
        <p:txBody>
          <a:bodyPr wrap="square">
            <a:spAutoFit/>
          </a:bodyPr>
          <a:lstStyle/>
          <a:p>
            <a:pPr algn="l"/>
            <a:r>
              <a:rPr sz="1000" b="1" i="0">
                <a:solidFill>
                  <a:srgbClr val="0D94FB"/>
                </a:solidFill>
              </a:rPr>
              <a:t>→ RazorpayX banking API</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88952" cy="6858000"/>
          </a:xfrm>
          <a:prstGeom prst="rect">
            <a:avLst/>
          </a:prstGeom>
          <a:solidFill>
            <a:srgbClr val="01265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8016" cy="6858000"/>
          </a:xfrm>
          <a:prstGeom prst="rect">
            <a:avLst/>
          </a:prstGeom>
          <a:solidFill>
            <a:srgbClr val="0D94F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0"/>
            <a:ext cx="12188952" cy="45720"/>
          </a:xfrm>
          <a:prstGeom prst="rect">
            <a:avLst/>
          </a:prstGeom>
          <a:solidFill>
            <a:srgbClr val="0D94F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0" y="6812280"/>
            <a:ext cx="12188952" cy="45720"/>
          </a:xfrm>
          <a:prstGeom prst="rect">
            <a:avLst/>
          </a:prstGeom>
          <a:solidFill>
            <a:srgbClr val="0D94F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502920" y="2560320"/>
            <a:ext cx="10972800" cy="1097280"/>
          </a:xfrm>
          <a:prstGeom prst="rect">
            <a:avLst/>
          </a:prstGeom>
          <a:noFill/>
        </p:spPr>
        <p:txBody>
          <a:bodyPr wrap="square">
            <a:spAutoFit/>
          </a:bodyPr>
          <a:lstStyle/>
          <a:p>
            <a:pPr algn="l"/>
            <a:r>
              <a:rPr sz="5000" b="1" i="0">
                <a:solidFill>
                  <a:srgbClr val="FFFFFF"/>
                </a:solidFill>
              </a:rPr>
              <a:t>The Product</a:t>
            </a:r>
          </a:p>
        </p:txBody>
      </p:sp>
      <p:sp>
        <p:nvSpPr>
          <p:cNvPr id="7" name="TextBox 6"/>
          <p:cNvSpPr txBox="1"/>
          <p:nvPr/>
        </p:nvSpPr>
        <p:spPr>
          <a:xfrm>
            <a:off x="502920" y="3840480"/>
            <a:ext cx="10972800" cy="457200"/>
          </a:xfrm>
          <a:prstGeom prst="rect">
            <a:avLst/>
          </a:prstGeom>
          <a:noFill/>
        </p:spPr>
        <p:txBody>
          <a:bodyPr wrap="square">
            <a:spAutoFit/>
          </a:bodyPr>
          <a:lstStyle/>
          <a:p>
            <a:pPr algn="l"/>
            <a:r>
              <a:rPr sz="1600" b="0" i="0">
                <a:solidFill>
                  <a:srgbClr val="0D94FB"/>
                </a:solidFill>
              </a:rPr>
              <a:t>Platform Evolution · Suite · Feature Analysis</a:t>
            </a:r>
          </a:p>
        </p:txBody>
      </p:sp>
      <p:sp>
        <p:nvSpPr>
          <p:cNvPr id="8" name="TextBox 7"/>
          <p:cNvSpPr txBox="1"/>
          <p:nvPr/>
        </p:nvSpPr>
        <p:spPr>
          <a:xfrm>
            <a:off x="502920" y="6400800"/>
            <a:ext cx="10972800" cy="347472"/>
          </a:xfrm>
          <a:prstGeom prst="rect">
            <a:avLst/>
          </a:prstGeom>
          <a:noFill/>
        </p:spPr>
        <p:txBody>
          <a:bodyPr wrap="square">
            <a:spAutoFit/>
          </a:bodyPr>
          <a:lstStyle/>
          <a:p>
            <a:pPr algn="l"/>
            <a:r>
              <a:rPr sz="900" b="0" i="0">
                <a:solidFill>
                  <a:srgbClr val="8AA5BF"/>
                </a:solidFill>
              </a:rPr>
              <a:t>Razorpay  ·  Product Teardown  ·  Shraddha Singh  ·  June 2026</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88952" cy="6858000"/>
          </a:xfrm>
          <a:prstGeom prst="rect">
            <a:avLst/>
          </a:prstGeom>
          <a:solidFill>
            <a:srgbClr val="010F2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88952" cy="45720"/>
          </a:xfrm>
          <a:prstGeom prst="rect">
            <a:avLst/>
          </a:prstGeom>
          <a:solidFill>
            <a:srgbClr val="0D94F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6812280"/>
            <a:ext cx="12188952" cy="45720"/>
          </a:xfrm>
          <a:prstGeom prst="rect">
            <a:avLst/>
          </a:prstGeom>
          <a:solidFill>
            <a:srgbClr val="0D94F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64592"/>
            <a:ext cx="10972800" cy="320040"/>
          </a:xfrm>
          <a:prstGeom prst="rect">
            <a:avLst/>
          </a:prstGeom>
          <a:noFill/>
        </p:spPr>
        <p:txBody>
          <a:bodyPr wrap="square">
            <a:spAutoFit/>
          </a:bodyPr>
          <a:lstStyle/>
          <a:p>
            <a:pPr algn="l"/>
            <a:r>
              <a:rPr sz="950" b="1" i="0">
                <a:solidFill>
                  <a:srgbClr val="0D94FB"/>
                </a:solidFill>
              </a:rPr>
              <a:t>PRODUCT EVOLUTION</a:t>
            </a:r>
          </a:p>
        </p:txBody>
      </p:sp>
      <p:sp>
        <p:nvSpPr>
          <p:cNvPr id="6" name="TextBox 5"/>
          <p:cNvSpPr txBox="1"/>
          <p:nvPr/>
        </p:nvSpPr>
        <p:spPr>
          <a:xfrm>
            <a:off x="548640" y="438912"/>
            <a:ext cx="10972800" cy="274320"/>
          </a:xfrm>
          <a:prstGeom prst="rect">
            <a:avLst/>
          </a:prstGeom>
          <a:noFill/>
        </p:spPr>
        <p:txBody>
          <a:bodyPr wrap="square">
            <a:spAutoFit/>
          </a:bodyPr>
          <a:lstStyle/>
          <a:p>
            <a:pPr algn="l"/>
            <a:r>
              <a:rPr sz="850" b="0" i="0">
                <a:solidFill>
                  <a:srgbClr val="8AA5BF"/>
                </a:solidFill>
              </a:rPr>
              <a:t>From API to full financial OS — 10 years of platform expansion</a:t>
            </a:r>
          </a:p>
        </p:txBody>
      </p:sp>
      <p:sp>
        <p:nvSpPr>
          <p:cNvPr id="7" name="TextBox 6"/>
          <p:cNvSpPr txBox="1"/>
          <p:nvPr/>
        </p:nvSpPr>
        <p:spPr>
          <a:xfrm>
            <a:off x="548640" y="822960"/>
            <a:ext cx="10972800" cy="594360"/>
          </a:xfrm>
          <a:prstGeom prst="rect">
            <a:avLst/>
          </a:prstGeom>
          <a:noFill/>
        </p:spPr>
        <p:txBody>
          <a:bodyPr wrap="square">
            <a:spAutoFit/>
          </a:bodyPr>
          <a:lstStyle/>
          <a:p>
            <a:pPr algn="l"/>
            <a:r>
              <a:rPr sz="3200" b="1" i="0">
                <a:solidFill>
                  <a:srgbClr val="FFFFFF"/>
                </a:solidFill>
              </a:rPr>
              <a:t>How the Platform Evolved</a:t>
            </a:r>
          </a:p>
        </p:txBody>
      </p:sp>
      <p:sp>
        <p:nvSpPr>
          <p:cNvPr id="8" name="Rectangle 7"/>
          <p:cNvSpPr/>
          <p:nvPr/>
        </p:nvSpPr>
        <p:spPr>
          <a:xfrm>
            <a:off x="502920" y="2542032"/>
            <a:ext cx="11155680" cy="36576"/>
          </a:xfrm>
          <a:prstGeom prst="rect">
            <a:avLst/>
          </a:prstGeom>
          <a:solidFill>
            <a:srgbClr val="0D94F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Oval 8"/>
          <p:cNvSpPr/>
          <p:nvPr/>
        </p:nvSpPr>
        <p:spPr>
          <a:xfrm>
            <a:off x="1216152" y="2468880"/>
            <a:ext cx="256032" cy="256032"/>
          </a:xfrm>
          <a:prstGeom prst="ellipse">
            <a:avLst/>
          </a:prstGeom>
          <a:solidFill>
            <a:srgbClr val="0D94F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1481328"/>
            <a:ext cx="1828800" cy="347472"/>
          </a:xfrm>
          <a:prstGeom prst="rect">
            <a:avLst/>
          </a:prstGeom>
          <a:noFill/>
        </p:spPr>
        <p:txBody>
          <a:bodyPr wrap="square">
            <a:spAutoFit/>
          </a:bodyPr>
          <a:lstStyle/>
          <a:p>
            <a:pPr algn="ctr"/>
            <a:r>
              <a:rPr sz="1100" b="1" i="0">
                <a:solidFill>
                  <a:srgbClr val="0D94FB"/>
                </a:solidFill>
              </a:rPr>
              <a:t>2014</a:t>
            </a:r>
          </a:p>
        </p:txBody>
      </p:sp>
      <p:sp>
        <p:nvSpPr>
          <p:cNvPr id="11" name="TextBox 10"/>
          <p:cNvSpPr txBox="1"/>
          <p:nvPr/>
        </p:nvSpPr>
        <p:spPr>
          <a:xfrm>
            <a:off x="502920" y="1874519"/>
            <a:ext cx="1828800" cy="347472"/>
          </a:xfrm>
          <a:prstGeom prst="rect">
            <a:avLst/>
          </a:prstGeom>
          <a:noFill/>
        </p:spPr>
        <p:txBody>
          <a:bodyPr wrap="square">
            <a:spAutoFit/>
          </a:bodyPr>
          <a:lstStyle/>
          <a:p>
            <a:pPr algn="ctr"/>
            <a:r>
              <a:rPr sz="1000" b="0" i="0">
                <a:solidFill>
                  <a:srgbClr val="8AA5BF"/>
                </a:solidFill>
              </a:rPr>
              <a:t>Gateway</a:t>
            </a:r>
          </a:p>
        </p:txBody>
      </p:sp>
      <p:sp>
        <p:nvSpPr>
          <p:cNvPr id="12" name="Rectangle 11"/>
          <p:cNvSpPr/>
          <p:nvPr/>
        </p:nvSpPr>
        <p:spPr>
          <a:xfrm>
            <a:off x="640080" y="2852928"/>
            <a:ext cx="1463040" cy="1371600"/>
          </a:xfrm>
          <a:prstGeom prst="rect">
            <a:avLst/>
          </a:prstGeom>
          <a:solidFill>
            <a:srgbClr val="031D4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685800" y="2907792"/>
            <a:ext cx="1417320" cy="1280160"/>
          </a:xfrm>
          <a:prstGeom prst="rect">
            <a:avLst/>
          </a:prstGeom>
          <a:noFill/>
        </p:spPr>
        <p:txBody>
          <a:bodyPr wrap="square">
            <a:spAutoFit/>
          </a:bodyPr>
          <a:lstStyle/>
          <a:p>
            <a:pPr algn="ctr"/>
            <a:r>
              <a:rPr sz="1000" b="0" i="0">
                <a:solidFill>
                  <a:srgbClr val="FFFFFF"/>
                </a:solidFill>
              </a:rPr>
              <a:t>Payments API
+ sandbox</a:t>
            </a:r>
          </a:p>
        </p:txBody>
      </p:sp>
      <p:sp>
        <p:nvSpPr>
          <p:cNvPr id="14" name="Oval 13"/>
          <p:cNvSpPr/>
          <p:nvPr/>
        </p:nvSpPr>
        <p:spPr>
          <a:xfrm>
            <a:off x="3090672" y="2468880"/>
            <a:ext cx="256032" cy="256032"/>
          </a:xfrm>
          <a:prstGeom prst="ellipse">
            <a:avLst/>
          </a:prstGeom>
          <a:solidFill>
            <a:srgbClr val="0D94F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2377440" y="1481328"/>
            <a:ext cx="1828800" cy="347472"/>
          </a:xfrm>
          <a:prstGeom prst="rect">
            <a:avLst/>
          </a:prstGeom>
          <a:noFill/>
        </p:spPr>
        <p:txBody>
          <a:bodyPr wrap="square">
            <a:spAutoFit/>
          </a:bodyPr>
          <a:lstStyle/>
          <a:p>
            <a:pPr algn="ctr"/>
            <a:r>
              <a:rPr sz="1100" b="1" i="0">
                <a:solidFill>
                  <a:srgbClr val="0D94FB"/>
                </a:solidFill>
              </a:rPr>
              <a:t>2016–17</a:t>
            </a:r>
          </a:p>
        </p:txBody>
      </p:sp>
      <p:sp>
        <p:nvSpPr>
          <p:cNvPr id="16" name="TextBox 15"/>
          <p:cNvSpPr txBox="1"/>
          <p:nvPr/>
        </p:nvSpPr>
        <p:spPr>
          <a:xfrm>
            <a:off x="2377440" y="1874519"/>
            <a:ext cx="1828800" cy="347472"/>
          </a:xfrm>
          <a:prstGeom prst="rect">
            <a:avLst/>
          </a:prstGeom>
          <a:noFill/>
        </p:spPr>
        <p:txBody>
          <a:bodyPr wrap="square">
            <a:spAutoFit/>
          </a:bodyPr>
          <a:lstStyle/>
          <a:p>
            <a:pPr algn="ctr"/>
            <a:r>
              <a:rPr sz="1000" b="0" i="0">
                <a:solidFill>
                  <a:srgbClr val="8AA5BF"/>
                </a:solidFill>
              </a:rPr>
              <a:t>Distribution</a:t>
            </a:r>
          </a:p>
        </p:txBody>
      </p:sp>
      <p:sp>
        <p:nvSpPr>
          <p:cNvPr id="17" name="Rectangle 16"/>
          <p:cNvSpPr/>
          <p:nvPr/>
        </p:nvSpPr>
        <p:spPr>
          <a:xfrm>
            <a:off x="2514600" y="2852928"/>
            <a:ext cx="1463040" cy="1371600"/>
          </a:xfrm>
          <a:prstGeom prst="rect">
            <a:avLst/>
          </a:prstGeom>
          <a:solidFill>
            <a:srgbClr val="031D4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2560320" y="2907792"/>
            <a:ext cx="1417320" cy="1280160"/>
          </a:xfrm>
          <a:prstGeom prst="rect">
            <a:avLst/>
          </a:prstGeom>
          <a:noFill/>
        </p:spPr>
        <p:txBody>
          <a:bodyPr wrap="square">
            <a:spAutoFit/>
          </a:bodyPr>
          <a:lstStyle/>
          <a:p>
            <a:pPr algn="ctr"/>
            <a:r>
              <a:rPr sz="1000" b="0" i="0">
                <a:solidFill>
                  <a:srgbClr val="FFFFFF"/>
                </a:solidFill>
              </a:rPr>
              <a:t>PCI-DSS
int'l cards</a:t>
            </a:r>
          </a:p>
        </p:txBody>
      </p:sp>
      <p:sp>
        <p:nvSpPr>
          <p:cNvPr id="19" name="Oval 18"/>
          <p:cNvSpPr/>
          <p:nvPr/>
        </p:nvSpPr>
        <p:spPr>
          <a:xfrm>
            <a:off x="4965192" y="2468880"/>
            <a:ext cx="256032" cy="256032"/>
          </a:xfrm>
          <a:prstGeom prst="ellipse">
            <a:avLst/>
          </a:prstGeom>
          <a:solidFill>
            <a:srgbClr val="0D94F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TextBox 19"/>
          <p:cNvSpPr txBox="1"/>
          <p:nvPr/>
        </p:nvSpPr>
        <p:spPr>
          <a:xfrm>
            <a:off x="4251960" y="1481328"/>
            <a:ext cx="1828800" cy="347472"/>
          </a:xfrm>
          <a:prstGeom prst="rect">
            <a:avLst/>
          </a:prstGeom>
          <a:noFill/>
        </p:spPr>
        <p:txBody>
          <a:bodyPr wrap="square">
            <a:spAutoFit/>
          </a:bodyPr>
          <a:lstStyle/>
          <a:p>
            <a:pPr algn="ctr"/>
            <a:r>
              <a:rPr sz="1100" b="1" i="0">
                <a:solidFill>
                  <a:srgbClr val="0D94FB"/>
                </a:solidFill>
              </a:rPr>
              <a:t>2018–19</a:t>
            </a:r>
          </a:p>
        </p:txBody>
      </p:sp>
      <p:sp>
        <p:nvSpPr>
          <p:cNvPr id="21" name="TextBox 20"/>
          <p:cNvSpPr txBox="1"/>
          <p:nvPr/>
        </p:nvSpPr>
        <p:spPr>
          <a:xfrm>
            <a:off x="4251960" y="1874519"/>
            <a:ext cx="1828800" cy="347472"/>
          </a:xfrm>
          <a:prstGeom prst="rect">
            <a:avLst/>
          </a:prstGeom>
          <a:noFill/>
        </p:spPr>
        <p:txBody>
          <a:bodyPr wrap="square">
            <a:spAutoFit/>
          </a:bodyPr>
          <a:lstStyle/>
          <a:p>
            <a:pPr algn="ctr"/>
            <a:r>
              <a:rPr sz="1000" b="0" i="0">
                <a:solidFill>
                  <a:srgbClr val="8AA5BF"/>
                </a:solidFill>
              </a:rPr>
              <a:t>Product Depth</a:t>
            </a:r>
          </a:p>
        </p:txBody>
      </p:sp>
      <p:sp>
        <p:nvSpPr>
          <p:cNvPr id="22" name="Rectangle 21"/>
          <p:cNvSpPr/>
          <p:nvPr/>
        </p:nvSpPr>
        <p:spPr>
          <a:xfrm>
            <a:off x="4389120" y="2852928"/>
            <a:ext cx="1463040" cy="1371600"/>
          </a:xfrm>
          <a:prstGeom prst="rect">
            <a:avLst/>
          </a:prstGeom>
          <a:solidFill>
            <a:srgbClr val="031D4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TextBox 22"/>
          <p:cNvSpPr txBox="1"/>
          <p:nvPr/>
        </p:nvSpPr>
        <p:spPr>
          <a:xfrm>
            <a:off x="4434840" y="2907792"/>
            <a:ext cx="1417320" cy="1280160"/>
          </a:xfrm>
          <a:prstGeom prst="rect">
            <a:avLst/>
          </a:prstGeom>
          <a:noFill/>
        </p:spPr>
        <p:txBody>
          <a:bodyPr wrap="square">
            <a:spAutoFit/>
          </a:bodyPr>
          <a:lstStyle/>
          <a:p>
            <a:pPr algn="ctr"/>
            <a:r>
              <a:rPr sz="1000" b="0" i="0">
                <a:solidFill>
                  <a:srgbClr val="FFFFFF"/>
                </a:solidFill>
              </a:rPr>
              <a:t>Links · Pages
Subscriptions</a:t>
            </a:r>
          </a:p>
        </p:txBody>
      </p:sp>
      <p:sp>
        <p:nvSpPr>
          <p:cNvPr id="24" name="Oval 23"/>
          <p:cNvSpPr/>
          <p:nvPr/>
        </p:nvSpPr>
        <p:spPr>
          <a:xfrm>
            <a:off x="6839712" y="2468880"/>
            <a:ext cx="256032" cy="256032"/>
          </a:xfrm>
          <a:prstGeom prst="ellipse">
            <a:avLst/>
          </a:prstGeom>
          <a:solidFill>
            <a:srgbClr val="0D94F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5" name="TextBox 24"/>
          <p:cNvSpPr txBox="1"/>
          <p:nvPr/>
        </p:nvSpPr>
        <p:spPr>
          <a:xfrm>
            <a:off x="6126480" y="1481328"/>
            <a:ext cx="1828800" cy="347472"/>
          </a:xfrm>
          <a:prstGeom prst="rect">
            <a:avLst/>
          </a:prstGeom>
          <a:noFill/>
        </p:spPr>
        <p:txBody>
          <a:bodyPr wrap="square">
            <a:spAutoFit/>
          </a:bodyPr>
          <a:lstStyle/>
          <a:p>
            <a:pPr algn="ctr"/>
            <a:r>
              <a:rPr sz="1100" b="1" i="0">
                <a:solidFill>
                  <a:srgbClr val="0D94FB"/>
                </a:solidFill>
              </a:rPr>
              <a:t>2020</a:t>
            </a:r>
          </a:p>
        </p:txBody>
      </p:sp>
      <p:sp>
        <p:nvSpPr>
          <p:cNvPr id="26" name="TextBox 25"/>
          <p:cNvSpPr txBox="1"/>
          <p:nvPr/>
        </p:nvSpPr>
        <p:spPr>
          <a:xfrm>
            <a:off x="6126480" y="1874519"/>
            <a:ext cx="1828800" cy="347472"/>
          </a:xfrm>
          <a:prstGeom prst="rect">
            <a:avLst/>
          </a:prstGeom>
          <a:noFill/>
        </p:spPr>
        <p:txBody>
          <a:bodyPr wrap="square">
            <a:spAutoFit/>
          </a:bodyPr>
          <a:lstStyle/>
          <a:p>
            <a:pPr algn="ctr"/>
            <a:r>
              <a:rPr sz="1000" b="0" i="0">
                <a:solidFill>
                  <a:srgbClr val="8AA5BF"/>
                </a:solidFill>
              </a:rPr>
              <a:t>Adjacency</a:t>
            </a:r>
          </a:p>
        </p:txBody>
      </p:sp>
      <p:sp>
        <p:nvSpPr>
          <p:cNvPr id="27" name="Rectangle 26"/>
          <p:cNvSpPr/>
          <p:nvPr/>
        </p:nvSpPr>
        <p:spPr>
          <a:xfrm>
            <a:off x="6263640" y="2852928"/>
            <a:ext cx="1463040" cy="1371600"/>
          </a:xfrm>
          <a:prstGeom prst="rect">
            <a:avLst/>
          </a:prstGeom>
          <a:solidFill>
            <a:srgbClr val="031D4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8" name="TextBox 27"/>
          <p:cNvSpPr txBox="1"/>
          <p:nvPr/>
        </p:nvSpPr>
        <p:spPr>
          <a:xfrm>
            <a:off x="6309360" y="2907792"/>
            <a:ext cx="1417320" cy="1280160"/>
          </a:xfrm>
          <a:prstGeom prst="rect">
            <a:avLst/>
          </a:prstGeom>
          <a:noFill/>
        </p:spPr>
        <p:txBody>
          <a:bodyPr wrap="square">
            <a:spAutoFit/>
          </a:bodyPr>
          <a:lstStyle/>
          <a:p>
            <a:pPr algn="ctr"/>
            <a:r>
              <a:rPr sz="1000" b="0" i="0">
                <a:solidFill>
                  <a:srgbClr val="FFFFFF"/>
                </a:solidFill>
              </a:rPr>
              <a:t>RazorpayX
Smart Collect</a:t>
            </a:r>
          </a:p>
        </p:txBody>
      </p:sp>
      <p:sp>
        <p:nvSpPr>
          <p:cNvPr id="29" name="Oval 28"/>
          <p:cNvSpPr/>
          <p:nvPr/>
        </p:nvSpPr>
        <p:spPr>
          <a:xfrm>
            <a:off x="8714232" y="2468880"/>
            <a:ext cx="256032" cy="256032"/>
          </a:xfrm>
          <a:prstGeom prst="ellipse">
            <a:avLst/>
          </a:prstGeom>
          <a:solidFill>
            <a:srgbClr val="0D94F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0" name="TextBox 29"/>
          <p:cNvSpPr txBox="1"/>
          <p:nvPr/>
        </p:nvSpPr>
        <p:spPr>
          <a:xfrm>
            <a:off x="8001000" y="1481328"/>
            <a:ext cx="1828800" cy="347472"/>
          </a:xfrm>
          <a:prstGeom prst="rect">
            <a:avLst/>
          </a:prstGeom>
          <a:noFill/>
        </p:spPr>
        <p:txBody>
          <a:bodyPr wrap="square">
            <a:spAutoFit/>
          </a:bodyPr>
          <a:lstStyle/>
          <a:p>
            <a:pPr algn="ctr"/>
            <a:r>
              <a:rPr sz="1100" b="1" i="0">
                <a:solidFill>
                  <a:srgbClr val="0D94FB"/>
                </a:solidFill>
              </a:rPr>
              <a:t>2021</a:t>
            </a:r>
          </a:p>
        </p:txBody>
      </p:sp>
      <p:sp>
        <p:nvSpPr>
          <p:cNvPr id="31" name="TextBox 30"/>
          <p:cNvSpPr txBox="1"/>
          <p:nvPr/>
        </p:nvSpPr>
        <p:spPr>
          <a:xfrm>
            <a:off x="8001000" y="1874519"/>
            <a:ext cx="1828800" cy="347472"/>
          </a:xfrm>
          <a:prstGeom prst="rect">
            <a:avLst/>
          </a:prstGeom>
          <a:noFill/>
        </p:spPr>
        <p:txBody>
          <a:bodyPr wrap="square">
            <a:spAutoFit/>
          </a:bodyPr>
          <a:lstStyle/>
          <a:p>
            <a:pPr algn="ctr"/>
            <a:r>
              <a:rPr sz="1000" b="0" i="0">
                <a:solidFill>
                  <a:srgbClr val="8AA5BF"/>
                </a:solidFill>
              </a:rPr>
              <a:t>Full Stack</a:t>
            </a:r>
          </a:p>
        </p:txBody>
      </p:sp>
      <p:sp>
        <p:nvSpPr>
          <p:cNvPr id="32" name="Rectangle 31"/>
          <p:cNvSpPr/>
          <p:nvPr/>
        </p:nvSpPr>
        <p:spPr>
          <a:xfrm>
            <a:off x="8138160" y="2852928"/>
            <a:ext cx="1463040" cy="1371600"/>
          </a:xfrm>
          <a:prstGeom prst="rect">
            <a:avLst/>
          </a:prstGeom>
          <a:solidFill>
            <a:srgbClr val="031D4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3" name="TextBox 32"/>
          <p:cNvSpPr txBox="1"/>
          <p:nvPr/>
        </p:nvSpPr>
        <p:spPr>
          <a:xfrm>
            <a:off x="8183879" y="2907792"/>
            <a:ext cx="1417320" cy="1280160"/>
          </a:xfrm>
          <a:prstGeom prst="rect">
            <a:avLst/>
          </a:prstGeom>
          <a:noFill/>
        </p:spPr>
        <p:txBody>
          <a:bodyPr wrap="square">
            <a:spAutoFit/>
          </a:bodyPr>
          <a:lstStyle/>
          <a:p>
            <a:pPr algn="ctr"/>
            <a:r>
              <a:rPr sz="1000" b="0" i="0">
                <a:solidFill>
                  <a:srgbClr val="FFFFFF"/>
                </a:solidFill>
              </a:rPr>
              <a:t>Capital
+ Opfin</a:t>
            </a:r>
          </a:p>
        </p:txBody>
      </p:sp>
      <p:sp>
        <p:nvSpPr>
          <p:cNvPr id="34" name="Oval 33"/>
          <p:cNvSpPr/>
          <p:nvPr/>
        </p:nvSpPr>
        <p:spPr>
          <a:xfrm>
            <a:off x="10588752" y="2468880"/>
            <a:ext cx="256032" cy="256032"/>
          </a:xfrm>
          <a:prstGeom prst="ellipse">
            <a:avLst/>
          </a:prstGeom>
          <a:solidFill>
            <a:srgbClr val="0D94F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5" name="TextBox 34"/>
          <p:cNvSpPr txBox="1"/>
          <p:nvPr/>
        </p:nvSpPr>
        <p:spPr>
          <a:xfrm>
            <a:off x="9875520" y="1481328"/>
            <a:ext cx="1828800" cy="347472"/>
          </a:xfrm>
          <a:prstGeom prst="rect">
            <a:avLst/>
          </a:prstGeom>
          <a:noFill/>
        </p:spPr>
        <p:txBody>
          <a:bodyPr wrap="square">
            <a:spAutoFit/>
          </a:bodyPr>
          <a:lstStyle/>
          <a:p>
            <a:pPr algn="ctr"/>
            <a:r>
              <a:rPr sz="1100" b="1" i="0">
                <a:solidFill>
                  <a:srgbClr val="0D94FB"/>
                </a:solidFill>
              </a:rPr>
              <a:t>2022–24</a:t>
            </a:r>
          </a:p>
        </p:txBody>
      </p:sp>
      <p:sp>
        <p:nvSpPr>
          <p:cNvPr id="36" name="TextBox 35"/>
          <p:cNvSpPr txBox="1"/>
          <p:nvPr/>
        </p:nvSpPr>
        <p:spPr>
          <a:xfrm>
            <a:off x="9875520" y="1874519"/>
            <a:ext cx="1828800" cy="347472"/>
          </a:xfrm>
          <a:prstGeom prst="rect">
            <a:avLst/>
          </a:prstGeom>
          <a:noFill/>
        </p:spPr>
        <p:txBody>
          <a:bodyPr wrap="square">
            <a:spAutoFit/>
          </a:bodyPr>
          <a:lstStyle/>
          <a:p>
            <a:pPr algn="ctr"/>
            <a:r>
              <a:rPr sz="1000" b="0" i="0">
                <a:solidFill>
                  <a:srgbClr val="8AA5BF"/>
                </a:solidFill>
              </a:rPr>
              <a:t>Enterprise</a:t>
            </a:r>
          </a:p>
        </p:txBody>
      </p:sp>
      <p:sp>
        <p:nvSpPr>
          <p:cNvPr id="37" name="Rectangle 36"/>
          <p:cNvSpPr/>
          <p:nvPr/>
        </p:nvSpPr>
        <p:spPr>
          <a:xfrm>
            <a:off x="10012680" y="2852928"/>
            <a:ext cx="1463040" cy="1371600"/>
          </a:xfrm>
          <a:prstGeom prst="rect">
            <a:avLst/>
          </a:prstGeom>
          <a:solidFill>
            <a:srgbClr val="031D4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8" name="TextBox 37"/>
          <p:cNvSpPr txBox="1"/>
          <p:nvPr/>
        </p:nvSpPr>
        <p:spPr>
          <a:xfrm>
            <a:off x="10058400" y="2907792"/>
            <a:ext cx="1417320" cy="1280160"/>
          </a:xfrm>
          <a:prstGeom prst="rect">
            <a:avLst/>
          </a:prstGeom>
          <a:noFill/>
        </p:spPr>
        <p:txBody>
          <a:bodyPr wrap="square">
            <a:spAutoFit/>
          </a:bodyPr>
          <a:lstStyle/>
          <a:p>
            <a:pPr algn="ctr"/>
            <a:r>
              <a:rPr sz="1000" b="0" i="0">
                <a:solidFill>
                  <a:srgbClr val="FFFFFF"/>
                </a:solidFill>
              </a:rPr>
              <a:t>Int'l payments
AI fraud layer</a:t>
            </a:r>
          </a:p>
        </p:txBody>
      </p:sp>
      <p:sp>
        <p:nvSpPr>
          <p:cNvPr id="39" name="Rectangle 38"/>
          <p:cNvSpPr/>
          <p:nvPr/>
        </p:nvSpPr>
        <p:spPr>
          <a:xfrm>
            <a:off x="365760" y="4526280"/>
            <a:ext cx="11430000" cy="804672"/>
          </a:xfrm>
          <a:prstGeom prst="rect">
            <a:avLst/>
          </a:prstGeom>
          <a:solidFill>
            <a:srgbClr val="031D4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0" name="Rectangle 39"/>
          <p:cNvSpPr/>
          <p:nvPr/>
        </p:nvSpPr>
        <p:spPr>
          <a:xfrm>
            <a:off x="365760" y="4526280"/>
            <a:ext cx="54864" cy="804672"/>
          </a:xfrm>
          <a:prstGeom prst="rect">
            <a:avLst/>
          </a:prstGeom>
          <a:solidFill>
            <a:srgbClr val="0D94F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1" name="TextBox 40"/>
          <p:cNvSpPr txBox="1"/>
          <p:nvPr/>
        </p:nvSpPr>
        <p:spPr>
          <a:xfrm>
            <a:off x="548640" y="4599432"/>
            <a:ext cx="2560320" cy="274320"/>
          </a:xfrm>
          <a:prstGeom prst="rect">
            <a:avLst/>
          </a:prstGeom>
          <a:noFill/>
        </p:spPr>
        <p:txBody>
          <a:bodyPr wrap="square">
            <a:spAutoFit/>
          </a:bodyPr>
          <a:lstStyle/>
          <a:p>
            <a:pPr algn="l"/>
            <a:r>
              <a:rPr sz="900" b="1" i="0">
                <a:solidFill>
                  <a:srgbClr val="0D94FB"/>
                </a:solidFill>
              </a:rPr>
              <a:t>THE SEQUENCING LOGIC:</a:t>
            </a:r>
          </a:p>
        </p:txBody>
      </p:sp>
      <p:sp>
        <p:nvSpPr>
          <p:cNvPr id="42" name="TextBox 41"/>
          <p:cNvSpPr txBox="1"/>
          <p:nvPr/>
        </p:nvSpPr>
        <p:spPr>
          <a:xfrm>
            <a:off x="548640" y="4901184"/>
            <a:ext cx="11064240" cy="384048"/>
          </a:xfrm>
          <a:prstGeom prst="rect">
            <a:avLst/>
          </a:prstGeom>
          <a:noFill/>
        </p:spPr>
        <p:txBody>
          <a:bodyPr wrap="square">
            <a:spAutoFit/>
          </a:bodyPr>
          <a:lstStyle/>
          <a:p>
            <a:pPr algn="l"/>
            <a:r>
              <a:rPr sz="1100" b="0" i="0">
                <a:solidFill>
                  <a:srgbClr val="FFFFFF"/>
                </a:solidFill>
              </a:rPr>
              <a:t>Payment collection → Banking → Payroll → Lending.  Each step used data from the previous one.  Banking gave cash flow visibility.  Payroll gave employee/burn data.  Both made Razorpay Capital's underwriting structurally better than any traditional lender could achieve.</a:t>
            </a:r>
          </a:p>
        </p:txBody>
      </p:sp>
      <p:sp>
        <p:nvSpPr>
          <p:cNvPr id="43" name="Rectangle 42"/>
          <p:cNvSpPr/>
          <p:nvPr/>
        </p:nvSpPr>
        <p:spPr>
          <a:xfrm>
            <a:off x="365760" y="5532120"/>
            <a:ext cx="3749039" cy="594360"/>
          </a:xfrm>
          <a:prstGeom prst="rect">
            <a:avLst/>
          </a:prstGeom>
          <a:solidFill>
            <a:srgbClr val="011A3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4" name="Rectangle 43"/>
          <p:cNvSpPr/>
          <p:nvPr/>
        </p:nvSpPr>
        <p:spPr>
          <a:xfrm>
            <a:off x="365760" y="5532120"/>
            <a:ext cx="3749039" cy="36576"/>
          </a:xfrm>
          <a:prstGeom prst="rect">
            <a:avLst/>
          </a:prstGeom>
          <a:solidFill>
            <a:srgbClr val="0D94F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5" name="TextBox 44"/>
          <p:cNvSpPr txBox="1"/>
          <p:nvPr/>
        </p:nvSpPr>
        <p:spPr>
          <a:xfrm>
            <a:off x="530352" y="5596128"/>
            <a:ext cx="914400" cy="292608"/>
          </a:xfrm>
          <a:prstGeom prst="rect">
            <a:avLst/>
          </a:prstGeom>
          <a:noFill/>
        </p:spPr>
        <p:txBody>
          <a:bodyPr wrap="square">
            <a:spAutoFit/>
          </a:bodyPr>
          <a:lstStyle/>
          <a:p>
            <a:pPr algn="l"/>
            <a:r>
              <a:rPr sz="1200" b="1" i="0">
                <a:solidFill>
                  <a:srgbClr val="0D94FB"/>
                </a:solidFill>
              </a:rPr>
              <a:t>2014</a:t>
            </a:r>
          </a:p>
        </p:txBody>
      </p:sp>
      <p:sp>
        <p:nvSpPr>
          <p:cNvPr id="46" name="TextBox 45"/>
          <p:cNvSpPr txBox="1"/>
          <p:nvPr/>
        </p:nvSpPr>
        <p:spPr>
          <a:xfrm>
            <a:off x="1536192" y="5596128"/>
            <a:ext cx="2468880" cy="402336"/>
          </a:xfrm>
          <a:prstGeom prst="rect">
            <a:avLst/>
          </a:prstGeom>
          <a:noFill/>
        </p:spPr>
        <p:txBody>
          <a:bodyPr wrap="square">
            <a:spAutoFit/>
          </a:bodyPr>
          <a:lstStyle/>
          <a:p>
            <a:pPr algn="l"/>
            <a:r>
              <a:rPr sz="1100" b="0" i="0">
                <a:solidFill>
                  <a:srgbClr val="FFFFFF"/>
                </a:solidFill>
              </a:rPr>
              <a:t>YC batch — gateway launch</a:t>
            </a:r>
          </a:p>
        </p:txBody>
      </p:sp>
      <p:sp>
        <p:nvSpPr>
          <p:cNvPr id="47" name="Rectangle 46"/>
          <p:cNvSpPr/>
          <p:nvPr/>
        </p:nvSpPr>
        <p:spPr>
          <a:xfrm>
            <a:off x="4297680" y="5532120"/>
            <a:ext cx="3749039" cy="594360"/>
          </a:xfrm>
          <a:prstGeom prst="rect">
            <a:avLst/>
          </a:prstGeom>
          <a:solidFill>
            <a:srgbClr val="011A3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8" name="Rectangle 47"/>
          <p:cNvSpPr/>
          <p:nvPr/>
        </p:nvSpPr>
        <p:spPr>
          <a:xfrm>
            <a:off x="4297680" y="5532120"/>
            <a:ext cx="3749039" cy="36576"/>
          </a:xfrm>
          <a:prstGeom prst="rect">
            <a:avLst/>
          </a:prstGeom>
          <a:solidFill>
            <a:srgbClr val="0D94F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9" name="TextBox 48"/>
          <p:cNvSpPr txBox="1"/>
          <p:nvPr/>
        </p:nvSpPr>
        <p:spPr>
          <a:xfrm>
            <a:off x="4462272" y="5596128"/>
            <a:ext cx="914400" cy="292608"/>
          </a:xfrm>
          <a:prstGeom prst="rect">
            <a:avLst/>
          </a:prstGeom>
          <a:noFill/>
        </p:spPr>
        <p:txBody>
          <a:bodyPr wrap="square">
            <a:spAutoFit/>
          </a:bodyPr>
          <a:lstStyle/>
          <a:p>
            <a:pPr algn="l"/>
            <a:r>
              <a:rPr sz="1200" b="1" i="0">
                <a:solidFill>
                  <a:srgbClr val="0D94FB"/>
                </a:solidFill>
              </a:rPr>
              <a:t>2020</a:t>
            </a:r>
          </a:p>
        </p:txBody>
      </p:sp>
      <p:sp>
        <p:nvSpPr>
          <p:cNvPr id="50" name="TextBox 49"/>
          <p:cNvSpPr txBox="1"/>
          <p:nvPr/>
        </p:nvSpPr>
        <p:spPr>
          <a:xfrm>
            <a:off x="5468112" y="5596128"/>
            <a:ext cx="2468880" cy="402336"/>
          </a:xfrm>
          <a:prstGeom prst="rect">
            <a:avLst/>
          </a:prstGeom>
          <a:noFill/>
        </p:spPr>
        <p:txBody>
          <a:bodyPr wrap="square">
            <a:spAutoFit/>
          </a:bodyPr>
          <a:lstStyle/>
          <a:p>
            <a:pPr algn="l"/>
            <a:r>
              <a:rPr sz="1100" b="0" i="0">
                <a:solidFill>
                  <a:srgbClr val="FFFFFF"/>
                </a:solidFill>
              </a:rPr>
              <a:t>RazorpayX — banking API</a:t>
            </a:r>
          </a:p>
        </p:txBody>
      </p:sp>
      <p:sp>
        <p:nvSpPr>
          <p:cNvPr id="51" name="Rectangle 50"/>
          <p:cNvSpPr/>
          <p:nvPr/>
        </p:nvSpPr>
        <p:spPr>
          <a:xfrm>
            <a:off x="8229600" y="5532120"/>
            <a:ext cx="3749039" cy="594360"/>
          </a:xfrm>
          <a:prstGeom prst="rect">
            <a:avLst/>
          </a:prstGeom>
          <a:solidFill>
            <a:srgbClr val="011A3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2" name="Rectangle 51"/>
          <p:cNvSpPr/>
          <p:nvPr/>
        </p:nvSpPr>
        <p:spPr>
          <a:xfrm>
            <a:off x="8229600" y="5532120"/>
            <a:ext cx="3749039" cy="36576"/>
          </a:xfrm>
          <a:prstGeom prst="rect">
            <a:avLst/>
          </a:prstGeom>
          <a:solidFill>
            <a:srgbClr val="0D94F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3" name="TextBox 52"/>
          <p:cNvSpPr txBox="1"/>
          <p:nvPr/>
        </p:nvSpPr>
        <p:spPr>
          <a:xfrm>
            <a:off x="8394192" y="5596128"/>
            <a:ext cx="914400" cy="292608"/>
          </a:xfrm>
          <a:prstGeom prst="rect">
            <a:avLst/>
          </a:prstGeom>
          <a:noFill/>
        </p:spPr>
        <p:txBody>
          <a:bodyPr wrap="square">
            <a:spAutoFit/>
          </a:bodyPr>
          <a:lstStyle/>
          <a:p>
            <a:pPr algn="l"/>
            <a:r>
              <a:rPr sz="1200" b="1" i="0">
                <a:solidFill>
                  <a:srgbClr val="0D94FB"/>
                </a:solidFill>
              </a:rPr>
              <a:t>2021</a:t>
            </a:r>
          </a:p>
        </p:txBody>
      </p:sp>
      <p:sp>
        <p:nvSpPr>
          <p:cNvPr id="54" name="TextBox 53"/>
          <p:cNvSpPr txBox="1"/>
          <p:nvPr/>
        </p:nvSpPr>
        <p:spPr>
          <a:xfrm>
            <a:off x="9400032" y="5596128"/>
            <a:ext cx="2468880" cy="402336"/>
          </a:xfrm>
          <a:prstGeom prst="rect">
            <a:avLst/>
          </a:prstGeom>
          <a:noFill/>
        </p:spPr>
        <p:txBody>
          <a:bodyPr wrap="square">
            <a:spAutoFit/>
          </a:bodyPr>
          <a:lstStyle/>
          <a:p>
            <a:pPr algn="l"/>
            <a:r>
              <a:rPr sz="1100" b="0" i="0">
                <a:solidFill>
                  <a:srgbClr val="FFFFFF"/>
                </a:solidFill>
              </a:rPr>
              <a:t>Capital launched — lending enters</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88952" cy="6858000"/>
          </a:xfrm>
          <a:prstGeom prst="rect">
            <a:avLst/>
          </a:prstGeom>
          <a:solidFill>
            <a:srgbClr val="010F2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88952" cy="45720"/>
          </a:xfrm>
          <a:prstGeom prst="rect">
            <a:avLst/>
          </a:prstGeom>
          <a:solidFill>
            <a:srgbClr val="0D94F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6812280"/>
            <a:ext cx="12188952" cy="45720"/>
          </a:xfrm>
          <a:prstGeom prst="rect">
            <a:avLst/>
          </a:prstGeom>
          <a:solidFill>
            <a:srgbClr val="0D94F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64592"/>
            <a:ext cx="10972800" cy="320040"/>
          </a:xfrm>
          <a:prstGeom prst="rect">
            <a:avLst/>
          </a:prstGeom>
          <a:noFill/>
        </p:spPr>
        <p:txBody>
          <a:bodyPr wrap="square">
            <a:spAutoFit/>
          </a:bodyPr>
          <a:lstStyle/>
          <a:p>
            <a:pPr algn="l"/>
            <a:r>
              <a:rPr sz="950" b="1" i="0">
                <a:solidFill>
                  <a:srgbClr val="0D94FB"/>
                </a:solidFill>
              </a:rPr>
              <a:t>PRODUCT SUITE</a:t>
            </a:r>
          </a:p>
        </p:txBody>
      </p:sp>
      <p:sp>
        <p:nvSpPr>
          <p:cNvPr id="6" name="TextBox 5"/>
          <p:cNvSpPr txBox="1"/>
          <p:nvPr/>
        </p:nvSpPr>
        <p:spPr>
          <a:xfrm>
            <a:off x="548640" y="438912"/>
            <a:ext cx="10972800" cy="274320"/>
          </a:xfrm>
          <a:prstGeom prst="rect">
            <a:avLst/>
          </a:prstGeom>
          <a:noFill/>
        </p:spPr>
        <p:txBody>
          <a:bodyPr wrap="square">
            <a:spAutoFit/>
          </a:bodyPr>
          <a:lstStyle/>
          <a:p>
            <a:pPr algn="l"/>
            <a:r>
              <a:rPr sz="850" b="0" i="0">
                <a:solidFill>
                  <a:srgbClr val="8AA5BF"/>
                </a:solidFill>
              </a:rPr>
              <a:t>The 4-layer platform stack</a:t>
            </a:r>
          </a:p>
        </p:txBody>
      </p:sp>
      <p:sp>
        <p:nvSpPr>
          <p:cNvPr id="7" name="TextBox 6"/>
          <p:cNvSpPr txBox="1"/>
          <p:nvPr/>
        </p:nvSpPr>
        <p:spPr>
          <a:xfrm>
            <a:off x="548640" y="822960"/>
            <a:ext cx="10972800" cy="594360"/>
          </a:xfrm>
          <a:prstGeom prst="rect">
            <a:avLst/>
          </a:prstGeom>
          <a:noFill/>
        </p:spPr>
        <p:txBody>
          <a:bodyPr wrap="square">
            <a:spAutoFit/>
          </a:bodyPr>
          <a:lstStyle/>
          <a:p>
            <a:pPr algn="l"/>
            <a:r>
              <a:rPr sz="3200" b="1" i="0">
                <a:solidFill>
                  <a:srgbClr val="FFFFFF"/>
                </a:solidFill>
              </a:rPr>
              <a:t>The Razorpay Product Stack</a:t>
            </a:r>
          </a:p>
        </p:txBody>
      </p:sp>
      <p:pic>
        <p:nvPicPr>
          <p:cNvPr id="8" name="Picture 7" descr="rpy_stack.png"/>
          <p:cNvPicPr>
            <a:picLocks noChangeAspect="1"/>
          </p:cNvPicPr>
          <p:nvPr/>
        </p:nvPicPr>
        <p:blipFill>
          <a:blip r:embed="rId2"/>
          <a:stretch>
            <a:fillRect/>
          </a:stretch>
        </p:blipFill>
        <p:spPr>
          <a:xfrm>
            <a:off x="365760" y="1463040"/>
            <a:ext cx="5486400" cy="3108960"/>
          </a:xfrm>
          <a:prstGeom prst="rect">
            <a:avLst/>
          </a:prstGeom>
        </p:spPr>
      </p:pic>
      <p:sp>
        <p:nvSpPr>
          <p:cNvPr id="9" name="Rectangle 8"/>
          <p:cNvSpPr/>
          <p:nvPr/>
        </p:nvSpPr>
        <p:spPr>
          <a:xfrm>
            <a:off x="6126480" y="1481328"/>
            <a:ext cx="5669280" cy="347472"/>
          </a:xfrm>
          <a:prstGeom prst="rect">
            <a:avLst/>
          </a:prstGeom>
          <a:solidFill>
            <a:srgbClr val="0D94F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6126480" y="1481328"/>
            <a:ext cx="5669280" cy="347472"/>
          </a:xfrm>
          <a:prstGeom prst="rect">
            <a:avLst/>
          </a:prstGeom>
          <a:noFill/>
        </p:spPr>
        <p:txBody>
          <a:bodyPr wrap="square">
            <a:spAutoFit/>
          </a:bodyPr>
          <a:lstStyle/>
          <a:p>
            <a:pPr algn="l"/>
            <a:r>
              <a:rPr sz="1100" b="1" i="0">
                <a:solidFill>
                  <a:srgbClr val="010F28"/>
                </a:solidFill>
              </a:rPr>
              <a:t>  Product · Revenue Model · PM Insight</a:t>
            </a:r>
          </a:p>
        </p:txBody>
      </p:sp>
      <p:sp>
        <p:nvSpPr>
          <p:cNvPr id="11" name="Rectangle 10"/>
          <p:cNvSpPr/>
          <p:nvPr/>
        </p:nvSpPr>
        <p:spPr>
          <a:xfrm>
            <a:off x="6126480" y="1865376"/>
            <a:ext cx="5669280" cy="530352"/>
          </a:xfrm>
          <a:prstGeom prst="rect">
            <a:avLst/>
          </a:prstGeom>
          <a:solidFill>
            <a:srgbClr val="031D4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6291072" y="1920240"/>
            <a:ext cx="1554480" cy="384048"/>
          </a:xfrm>
          <a:prstGeom prst="rect">
            <a:avLst/>
          </a:prstGeom>
          <a:noFill/>
        </p:spPr>
        <p:txBody>
          <a:bodyPr wrap="square">
            <a:spAutoFit/>
          </a:bodyPr>
          <a:lstStyle/>
          <a:p>
            <a:pPr algn="l"/>
            <a:r>
              <a:rPr sz="1100" b="1" i="0">
                <a:solidFill>
                  <a:srgbClr val="0D94FB"/>
                </a:solidFill>
              </a:rPr>
              <a:t>Payment Gateway</a:t>
            </a:r>
          </a:p>
        </p:txBody>
      </p:sp>
      <p:sp>
        <p:nvSpPr>
          <p:cNvPr id="13" name="TextBox 12"/>
          <p:cNvSpPr txBox="1"/>
          <p:nvPr/>
        </p:nvSpPr>
        <p:spPr>
          <a:xfrm>
            <a:off x="7882127" y="1920240"/>
            <a:ext cx="1691640" cy="384048"/>
          </a:xfrm>
          <a:prstGeom prst="rect">
            <a:avLst/>
          </a:prstGeom>
          <a:noFill/>
        </p:spPr>
        <p:txBody>
          <a:bodyPr wrap="square">
            <a:spAutoFit/>
          </a:bodyPr>
          <a:lstStyle/>
          <a:p>
            <a:pPr algn="l"/>
            <a:r>
              <a:rPr sz="1000" b="0" i="0">
                <a:solidFill>
                  <a:srgbClr val="C8D8E8"/>
                </a:solidFill>
              </a:rPr>
              <a:t>MDR per transaction</a:t>
            </a:r>
          </a:p>
        </p:txBody>
      </p:sp>
      <p:sp>
        <p:nvSpPr>
          <p:cNvPr id="14" name="TextBox 13"/>
          <p:cNvSpPr txBox="1"/>
          <p:nvPr/>
        </p:nvSpPr>
        <p:spPr>
          <a:xfrm>
            <a:off x="9601200" y="1920240"/>
            <a:ext cx="2103120" cy="384048"/>
          </a:xfrm>
          <a:prstGeom prst="rect">
            <a:avLst/>
          </a:prstGeom>
          <a:noFill/>
        </p:spPr>
        <p:txBody>
          <a:bodyPr wrap="square">
            <a:spAutoFit/>
          </a:bodyPr>
          <a:lstStyle/>
          <a:p>
            <a:pPr algn="l"/>
            <a:r>
              <a:rPr sz="950" b="0" i="0">
                <a:solidFill>
                  <a:srgbClr val="8AA5BF"/>
                </a:solidFill>
              </a:rPr>
              <a:t>Foundation; self-serve in 15 min; 85%+ success rate</a:t>
            </a:r>
          </a:p>
        </p:txBody>
      </p:sp>
      <p:sp>
        <p:nvSpPr>
          <p:cNvPr id="15" name="Rectangle 14"/>
          <p:cNvSpPr/>
          <p:nvPr/>
        </p:nvSpPr>
        <p:spPr>
          <a:xfrm>
            <a:off x="6126480" y="2414016"/>
            <a:ext cx="5669280" cy="530352"/>
          </a:xfrm>
          <a:prstGeom prst="rect">
            <a:avLst/>
          </a:prstGeom>
          <a:solidFill>
            <a:srgbClr val="011A3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TextBox 15"/>
          <p:cNvSpPr txBox="1"/>
          <p:nvPr/>
        </p:nvSpPr>
        <p:spPr>
          <a:xfrm>
            <a:off x="6291072" y="2468880"/>
            <a:ext cx="1554480" cy="384048"/>
          </a:xfrm>
          <a:prstGeom prst="rect">
            <a:avLst/>
          </a:prstGeom>
          <a:noFill/>
        </p:spPr>
        <p:txBody>
          <a:bodyPr wrap="square">
            <a:spAutoFit/>
          </a:bodyPr>
          <a:lstStyle/>
          <a:p>
            <a:pPr algn="l"/>
            <a:r>
              <a:rPr sz="1100" b="1" i="0">
                <a:solidFill>
                  <a:srgbClr val="0D94FB"/>
                </a:solidFill>
              </a:rPr>
              <a:t>RazorpayX</a:t>
            </a:r>
          </a:p>
        </p:txBody>
      </p:sp>
      <p:sp>
        <p:nvSpPr>
          <p:cNvPr id="17" name="TextBox 16"/>
          <p:cNvSpPr txBox="1"/>
          <p:nvPr/>
        </p:nvSpPr>
        <p:spPr>
          <a:xfrm>
            <a:off x="7882127" y="2468880"/>
            <a:ext cx="1691640" cy="384048"/>
          </a:xfrm>
          <a:prstGeom prst="rect">
            <a:avLst/>
          </a:prstGeom>
          <a:noFill/>
        </p:spPr>
        <p:txBody>
          <a:bodyPr wrap="square">
            <a:spAutoFit/>
          </a:bodyPr>
          <a:lstStyle/>
          <a:p>
            <a:pPr algn="l"/>
            <a:r>
              <a:rPr sz="1000" b="0" i="0">
                <a:solidFill>
                  <a:srgbClr val="C8D8E8"/>
                </a:solidFill>
              </a:rPr>
              <a:t>Float income + SaaS</a:t>
            </a:r>
          </a:p>
        </p:txBody>
      </p:sp>
      <p:sp>
        <p:nvSpPr>
          <p:cNvPr id="18" name="TextBox 17"/>
          <p:cNvSpPr txBox="1"/>
          <p:nvPr/>
        </p:nvSpPr>
        <p:spPr>
          <a:xfrm>
            <a:off x="9601200" y="2468880"/>
            <a:ext cx="2103120" cy="384048"/>
          </a:xfrm>
          <a:prstGeom prst="rect">
            <a:avLst/>
          </a:prstGeom>
          <a:noFill/>
        </p:spPr>
        <p:txBody>
          <a:bodyPr wrap="square">
            <a:spAutoFit/>
          </a:bodyPr>
          <a:lstStyle/>
          <a:p>
            <a:pPr algn="l"/>
            <a:r>
              <a:rPr sz="950" b="0" i="0">
                <a:solidFill>
                  <a:srgbClr val="8AA5BF"/>
                </a:solidFill>
              </a:rPr>
              <a:t>Current accounts with API; corporate cards; vendor payments</a:t>
            </a:r>
          </a:p>
        </p:txBody>
      </p:sp>
      <p:sp>
        <p:nvSpPr>
          <p:cNvPr id="19" name="Rectangle 18"/>
          <p:cNvSpPr/>
          <p:nvPr/>
        </p:nvSpPr>
        <p:spPr>
          <a:xfrm>
            <a:off x="6126480" y="2962656"/>
            <a:ext cx="5669280" cy="530352"/>
          </a:xfrm>
          <a:prstGeom prst="rect">
            <a:avLst/>
          </a:prstGeom>
          <a:solidFill>
            <a:srgbClr val="031D4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TextBox 19"/>
          <p:cNvSpPr txBox="1"/>
          <p:nvPr/>
        </p:nvSpPr>
        <p:spPr>
          <a:xfrm>
            <a:off x="6291072" y="3017520"/>
            <a:ext cx="1554480" cy="384048"/>
          </a:xfrm>
          <a:prstGeom prst="rect">
            <a:avLst/>
          </a:prstGeom>
          <a:noFill/>
        </p:spPr>
        <p:txBody>
          <a:bodyPr wrap="square">
            <a:spAutoFit/>
          </a:bodyPr>
          <a:lstStyle/>
          <a:p>
            <a:pPr algn="l"/>
            <a:r>
              <a:rPr sz="1100" b="1" i="0">
                <a:solidFill>
                  <a:srgbClr val="0D94FB"/>
                </a:solidFill>
              </a:rPr>
              <a:t>Opfin (Payroll)</a:t>
            </a:r>
          </a:p>
        </p:txBody>
      </p:sp>
      <p:sp>
        <p:nvSpPr>
          <p:cNvPr id="21" name="TextBox 20"/>
          <p:cNvSpPr txBox="1"/>
          <p:nvPr/>
        </p:nvSpPr>
        <p:spPr>
          <a:xfrm>
            <a:off x="7882127" y="3017520"/>
            <a:ext cx="1691640" cy="384048"/>
          </a:xfrm>
          <a:prstGeom prst="rect">
            <a:avLst/>
          </a:prstGeom>
          <a:noFill/>
        </p:spPr>
        <p:txBody>
          <a:bodyPr wrap="square">
            <a:spAutoFit/>
          </a:bodyPr>
          <a:lstStyle/>
          <a:p>
            <a:pPr algn="l"/>
            <a:r>
              <a:rPr sz="1000" b="0" i="0">
                <a:solidFill>
                  <a:srgbClr val="C8D8E8"/>
                </a:solidFill>
              </a:rPr>
              <a:t>Per-employee SaaS</a:t>
            </a:r>
          </a:p>
        </p:txBody>
      </p:sp>
      <p:sp>
        <p:nvSpPr>
          <p:cNvPr id="22" name="TextBox 21"/>
          <p:cNvSpPr txBox="1"/>
          <p:nvPr/>
        </p:nvSpPr>
        <p:spPr>
          <a:xfrm>
            <a:off x="9601200" y="3017520"/>
            <a:ext cx="2103120" cy="384048"/>
          </a:xfrm>
          <a:prstGeom prst="rect">
            <a:avLst/>
          </a:prstGeom>
          <a:noFill/>
        </p:spPr>
        <p:txBody>
          <a:bodyPr wrap="square">
            <a:spAutoFit/>
          </a:bodyPr>
          <a:lstStyle/>
          <a:p>
            <a:pPr algn="l"/>
            <a:r>
              <a:rPr sz="950" b="0" i="0">
                <a:solidFill>
                  <a:srgbClr val="8AA5BF"/>
                </a:solidFill>
              </a:rPr>
              <a:t>Payroll, PF, ESI, TDS — acquired ₹125 Cr (2021)</a:t>
            </a:r>
          </a:p>
        </p:txBody>
      </p:sp>
      <p:sp>
        <p:nvSpPr>
          <p:cNvPr id="23" name="Rectangle 22"/>
          <p:cNvSpPr/>
          <p:nvPr/>
        </p:nvSpPr>
        <p:spPr>
          <a:xfrm>
            <a:off x="6126480" y="3511296"/>
            <a:ext cx="5669280" cy="530352"/>
          </a:xfrm>
          <a:prstGeom prst="rect">
            <a:avLst/>
          </a:prstGeom>
          <a:solidFill>
            <a:srgbClr val="011A3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TextBox 23"/>
          <p:cNvSpPr txBox="1"/>
          <p:nvPr/>
        </p:nvSpPr>
        <p:spPr>
          <a:xfrm>
            <a:off x="6291072" y="3566160"/>
            <a:ext cx="1554480" cy="384048"/>
          </a:xfrm>
          <a:prstGeom prst="rect">
            <a:avLst/>
          </a:prstGeom>
          <a:noFill/>
        </p:spPr>
        <p:txBody>
          <a:bodyPr wrap="square">
            <a:spAutoFit/>
          </a:bodyPr>
          <a:lstStyle/>
          <a:p>
            <a:pPr algn="l"/>
            <a:r>
              <a:rPr sz="1100" b="1" i="0">
                <a:solidFill>
                  <a:srgbClr val="0D94FB"/>
                </a:solidFill>
              </a:rPr>
              <a:t>Razorpay Capital</a:t>
            </a:r>
          </a:p>
        </p:txBody>
      </p:sp>
      <p:sp>
        <p:nvSpPr>
          <p:cNvPr id="25" name="TextBox 24"/>
          <p:cNvSpPr txBox="1"/>
          <p:nvPr/>
        </p:nvSpPr>
        <p:spPr>
          <a:xfrm>
            <a:off x="7882127" y="3566160"/>
            <a:ext cx="1691640" cy="384048"/>
          </a:xfrm>
          <a:prstGeom prst="rect">
            <a:avLst/>
          </a:prstGeom>
          <a:noFill/>
        </p:spPr>
        <p:txBody>
          <a:bodyPr wrap="square">
            <a:spAutoFit/>
          </a:bodyPr>
          <a:lstStyle/>
          <a:p>
            <a:pPr algn="l"/>
            <a:r>
              <a:rPr sz="1000" b="0" i="0">
                <a:solidFill>
                  <a:srgbClr val="C8D8E8"/>
                </a:solidFill>
              </a:rPr>
              <a:t>Interest + processing fee</a:t>
            </a:r>
          </a:p>
        </p:txBody>
      </p:sp>
      <p:sp>
        <p:nvSpPr>
          <p:cNvPr id="26" name="TextBox 25"/>
          <p:cNvSpPr txBox="1"/>
          <p:nvPr/>
        </p:nvSpPr>
        <p:spPr>
          <a:xfrm>
            <a:off x="9601200" y="3566160"/>
            <a:ext cx="2103120" cy="384048"/>
          </a:xfrm>
          <a:prstGeom prst="rect">
            <a:avLst/>
          </a:prstGeom>
          <a:noFill/>
        </p:spPr>
        <p:txBody>
          <a:bodyPr wrap="square">
            <a:spAutoFit/>
          </a:bodyPr>
          <a:lstStyle/>
          <a:p>
            <a:pPr algn="l"/>
            <a:r>
              <a:rPr sz="950" b="0" i="0">
                <a:solidFill>
                  <a:srgbClr val="8AA5BF"/>
                </a:solidFill>
              </a:rPr>
              <a:t>SME loans underwritten via transaction history — no bureau</a:t>
            </a:r>
          </a:p>
        </p:txBody>
      </p:sp>
      <p:sp>
        <p:nvSpPr>
          <p:cNvPr id="27" name="Rectangle 26"/>
          <p:cNvSpPr/>
          <p:nvPr/>
        </p:nvSpPr>
        <p:spPr>
          <a:xfrm>
            <a:off x="6126480" y="4059935"/>
            <a:ext cx="5669280" cy="530352"/>
          </a:xfrm>
          <a:prstGeom prst="rect">
            <a:avLst/>
          </a:prstGeom>
          <a:solidFill>
            <a:srgbClr val="031D4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8" name="TextBox 27"/>
          <p:cNvSpPr txBox="1"/>
          <p:nvPr/>
        </p:nvSpPr>
        <p:spPr>
          <a:xfrm>
            <a:off x="6291072" y="4114799"/>
            <a:ext cx="1554480" cy="384048"/>
          </a:xfrm>
          <a:prstGeom prst="rect">
            <a:avLst/>
          </a:prstGeom>
          <a:noFill/>
        </p:spPr>
        <p:txBody>
          <a:bodyPr wrap="square">
            <a:spAutoFit/>
          </a:bodyPr>
          <a:lstStyle/>
          <a:p>
            <a:pPr algn="l"/>
            <a:r>
              <a:rPr sz="1100" b="1" i="0">
                <a:solidFill>
                  <a:srgbClr val="0D94FB"/>
                </a:solidFill>
              </a:rPr>
              <a:t>Smart Collect</a:t>
            </a:r>
          </a:p>
        </p:txBody>
      </p:sp>
      <p:sp>
        <p:nvSpPr>
          <p:cNvPr id="29" name="TextBox 28"/>
          <p:cNvSpPr txBox="1"/>
          <p:nvPr/>
        </p:nvSpPr>
        <p:spPr>
          <a:xfrm>
            <a:off x="7882127" y="4114799"/>
            <a:ext cx="1691640" cy="384048"/>
          </a:xfrm>
          <a:prstGeom prst="rect">
            <a:avLst/>
          </a:prstGeom>
          <a:noFill/>
        </p:spPr>
        <p:txBody>
          <a:bodyPr wrap="square">
            <a:spAutoFit/>
          </a:bodyPr>
          <a:lstStyle/>
          <a:p>
            <a:pPr algn="l"/>
            <a:r>
              <a:rPr sz="1000" b="0" i="0">
                <a:solidFill>
                  <a:srgbClr val="C8D8E8"/>
                </a:solidFill>
              </a:rPr>
              <a:t>Per-transaction fee</a:t>
            </a:r>
          </a:p>
        </p:txBody>
      </p:sp>
      <p:sp>
        <p:nvSpPr>
          <p:cNvPr id="30" name="TextBox 29"/>
          <p:cNvSpPr txBox="1"/>
          <p:nvPr/>
        </p:nvSpPr>
        <p:spPr>
          <a:xfrm>
            <a:off x="9601200" y="4114799"/>
            <a:ext cx="2103120" cy="384048"/>
          </a:xfrm>
          <a:prstGeom prst="rect">
            <a:avLst/>
          </a:prstGeom>
          <a:noFill/>
        </p:spPr>
        <p:txBody>
          <a:bodyPr wrap="square">
            <a:spAutoFit/>
          </a:bodyPr>
          <a:lstStyle/>
          <a:p>
            <a:pPr algn="l"/>
            <a:r>
              <a:rPr sz="950" b="0" i="0">
                <a:solidFill>
                  <a:srgbClr val="8AA5BF"/>
                </a:solidFill>
              </a:rPr>
              <a:t>UPI QR, virtual accounts, B2B collections</a:t>
            </a:r>
          </a:p>
        </p:txBody>
      </p:sp>
      <p:sp>
        <p:nvSpPr>
          <p:cNvPr id="31" name="Rectangle 30"/>
          <p:cNvSpPr/>
          <p:nvPr/>
        </p:nvSpPr>
        <p:spPr>
          <a:xfrm>
            <a:off x="6126480" y="4608576"/>
            <a:ext cx="5669280" cy="530352"/>
          </a:xfrm>
          <a:prstGeom prst="rect">
            <a:avLst/>
          </a:prstGeom>
          <a:solidFill>
            <a:srgbClr val="011A3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2" name="TextBox 31"/>
          <p:cNvSpPr txBox="1"/>
          <p:nvPr/>
        </p:nvSpPr>
        <p:spPr>
          <a:xfrm>
            <a:off x="6291072" y="4663440"/>
            <a:ext cx="1554480" cy="384048"/>
          </a:xfrm>
          <a:prstGeom prst="rect">
            <a:avLst/>
          </a:prstGeom>
          <a:noFill/>
        </p:spPr>
        <p:txBody>
          <a:bodyPr wrap="square">
            <a:spAutoFit/>
          </a:bodyPr>
          <a:lstStyle/>
          <a:p>
            <a:pPr algn="l"/>
            <a:r>
              <a:rPr sz="1100" b="1" i="0">
                <a:solidFill>
                  <a:srgbClr val="0D94FB"/>
                </a:solidFill>
              </a:rPr>
              <a:t>Links &amp; Pages</a:t>
            </a:r>
          </a:p>
        </p:txBody>
      </p:sp>
      <p:sp>
        <p:nvSpPr>
          <p:cNvPr id="33" name="TextBox 32"/>
          <p:cNvSpPr txBox="1"/>
          <p:nvPr/>
        </p:nvSpPr>
        <p:spPr>
          <a:xfrm>
            <a:off x="7882127" y="4663440"/>
            <a:ext cx="1691640" cy="384048"/>
          </a:xfrm>
          <a:prstGeom prst="rect">
            <a:avLst/>
          </a:prstGeom>
          <a:noFill/>
        </p:spPr>
        <p:txBody>
          <a:bodyPr wrap="square">
            <a:spAutoFit/>
          </a:bodyPr>
          <a:lstStyle/>
          <a:p>
            <a:pPr algn="l"/>
            <a:r>
              <a:rPr sz="1000" b="0" i="0">
                <a:solidFill>
                  <a:srgbClr val="C8D8E8"/>
                </a:solidFill>
              </a:rPr>
              <a:t>MDR per transaction</a:t>
            </a:r>
          </a:p>
        </p:txBody>
      </p:sp>
      <p:sp>
        <p:nvSpPr>
          <p:cNvPr id="34" name="TextBox 33"/>
          <p:cNvSpPr txBox="1"/>
          <p:nvPr/>
        </p:nvSpPr>
        <p:spPr>
          <a:xfrm>
            <a:off x="9601200" y="4663440"/>
            <a:ext cx="2103120" cy="384048"/>
          </a:xfrm>
          <a:prstGeom prst="rect">
            <a:avLst/>
          </a:prstGeom>
          <a:noFill/>
        </p:spPr>
        <p:txBody>
          <a:bodyPr wrap="square">
            <a:spAutoFit/>
          </a:bodyPr>
          <a:lstStyle/>
          <a:p>
            <a:pPr algn="l"/>
            <a:r>
              <a:rPr sz="950" b="0" i="0">
                <a:solidFill>
                  <a:srgbClr val="8AA5BF"/>
                </a:solidFill>
              </a:rPr>
              <a:t>No-code payment collection for non-technical merchants</a:t>
            </a:r>
          </a:p>
        </p:txBody>
      </p:sp>
      <p:sp>
        <p:nvSpPr>
          <p:cNvPr id="35" name="Rectangle 34"/>
          <p:cNvSpPr/>
          <p:nvPr/>
        </p:nvSpPr>
        <p:spPr>
          <a:xfrm>
            <a:off x="365760" y="5943600"/>
            <a:ext cx="11430000" cy="804672"/>
          </a:xfrm>
          <a:prstGeom prst="rect">
            <a:avLst/>
          </a:prstGeom>
          <a:solidFill>
            <a:srgbClr val="031D4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6" name="Rectangle 35"/>
          <p:cNvSpPr/>
          <p:nvPr/>
        </p:nvSpPr>
        <p:spPr>
          <a:xfrm>
            <a:off x="365760" y="5943600"/>
            <a:ext cx="54864" cy="804672"/>
          </a:xfrm>
          <a:prstGeom prst="rect">
            <a:avLst/>
          </a:prstGeom>
          <a:solidFill>
            <a:srgbClr val="0D94F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7" name="TextBox 36"/>
          <p:cNvSpPr txBox="1"/>
          <p:nvPr/>
        </p:nvSpPr>
        <p:spPr>
          <a:xfrm>
            <a:off x="566928" y="6016752"/>
            <a:ext cx="10972800" cy="658368"/>
          </a:xfrm>
          <a:prstGeom prst="rect">
            <a:avLst/>
          </a:prstGeom>
          <a:noFill/>
        </p:spPr>
        <p:txBody>
          <a:bodyPr wrap="square">
            <a:spAutoFit/>
          </a:bodyPr>
          <a:lstStyle/>
          <a:p>
            <a:pPr algn="l"/>
            <a:r>
              <a:rPr sz="1100" b="0" i="1">
                <a:solidFill>
                  <a:srgbClr val="C8D8E8"/>
                </a:solidFill>
              </a:rPr>
              <a:t>Lending (Razorpay Capital) sits at the top of the stack and generates the highest margin. Transactions at the bottom are a customer acquisition cost — not the core business.</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88952" cy="6858000"/>
          </a:xfrm>
          <a:prstGeom prst="rect">
            <a:avLst/>
          </a:prstGeom>
          <a:solidFill>
            <a:srgbClr val="010F2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88952" cy="45720"/>
          </a:xfrm>
          <a:prstGeom prst="rect">
            <a:avLst/>
          </a:prstGeom>
          <a:solidFill>
            <a:srgbClr val="0D94F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6812280"/>
            <a:ext cx="12188952" cy="45720"/>
          </a:xfrm>
          <a:prstGeom prst="rect">
            <a:avLst/>
          </a:prstGeom>
          <a:solidFill>
            <a:srgbClr val="0D94F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64592"/>
            <a:ext cx="10972800" cy="320040"/>
          </a:xfrm>
          <a:prstGeom prst="rect">
            <a:avLst/>
          </a:prstGeom>
          <a:noFill/>
        </p:spPr>
        <p:txBody>
          <a:bodyPr wrap="square">
            <a:spAutoFit/>
          </a:bodyPr>
          <a:lstStyle/>
          <a:p>
            <a:pPr algn="l"/>
            <a:r>
              <a:rPr sz="950" b="1" i="0">
                <a:solidFill>
                  <a:srgbClr val="0D94FB"/>
                </a:solidFill>
              </a:rPr>
              <a:t>FEATURE ANALYSIS</a:t>
            </a:r>
          </a:p>
        </p:txBody>
      </p:sp>
      <p:sp>
        <p:nvSpPr>
          <p:cNvPr id="6" name="TextBox 5"/>
          <p:cNvSpPr txBox="1"/>
          <p:nvPr/>
        </p:nvSpPr>
        <p:spPr>
          <a:xfrm>
            <a:off x="548640" y="438912"/>
            <a:ext cx="10972800" cy="274320"/>
          </a:xfrm>
          <a:prstGeom prst="rect">
            <a:avLst/>
          </a:prstGeom>
          <a:noFill/>
        </p:spPr>
        <p:txBody>
          <a:bodyPr wrap="square">
            <a:spAutoFit/>
          </a:bodyPr>
          <a:lstStyle/>
          <a:p>
            <a:pPr algn="l"/>
            <a:r>
              <a:rPr sz="850" b="0" i="0">
                <a:solidFill>
                  <a:srgbClr val="8AA5BF"/>
                </a:solidFill>
              </a:rPr>
              <a:t>What's working, what's not, and why</a:t>
            </a:r>
          </a:p>
        </p:txBody>
      </p:sp>
      <p:sp>
        <p:nvSpPr>
          <p:cNvPr id="7" name="TextBox 6"/>
          <p:cNvSpPr txBox="1"/>
          <p:nvPr/>
        </p:nvSpPr>
        <p:spPr>
          <a:xfrm>
            <a:off x="548640" y="822960"/>
            <a:ext cx="10972800" cy="594360"/>
          </a:xfrm>
          <a:prstGeom prst="rect">
            <a:avLst/>
          </a:prstGeom>
          <a:noFill/>
        </p:spPr>
        <p:txBody>
          <a:bodyPr wrap="square">
            <a:spAutoFit/>
          </a:bodyPr>
          <a:lstStyle/>
          <a:p>
            <a:pPr algn="l"/>
            <a:r>
              <a:rPr sz="3200" b="1" i="0">
                <a:solidFill>
                  <a:srgbClr val="FFFFFF"/>
                </a:solidFill>
              </a:rPr>
              <a:t>Feature Analysis</a:t>
            </a:r>
          </a:p>
        </p:txBody>
      </p:sp>
      <p:sp>
        <p:nvSpPr>
          <p:cNvPr id="8" name="Rectangle 7"/>
          <p:cNvSpPr/>
          <p:nvPr/>
        </p:nvSpPr>
        <p:spPr>
          <a:xfrm>
            <a:off x="320040" y="1691640"/>
            <a:ext cx="11521440" cy="329184"/>
          </a:xfrm>
          <a:prstGeom prst="rect">
            <a:avLst/>
          </a:prstGeom>
          <a:solidFill>
            <a:srgbClr val="0D94F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320040" y="1728216"/>
            <a:ext cx="1920240" cy="274320"/>
          </a:xfrm>
          <a:prstGeom prst="rect">
            <a:avLst/>
          </a:prstGeom>
          <a:noFill/>
        </p:spPr>
        <p:txBody>
          <a:bodyPr wrap="square">
            <a:spAutoFit/>
          </a:bodyPr>
          <a:lstStyle/>
          <a:p>
            <a:pPr algn="l"/>
            <a:r>
              <a:rPr sz="1100" b="1" i="0">
                <a:solidFill>
                  <a:srgbClr val="010F28"/>
                </a:solidFill>
              </a:rPr>
              <a:t>Feature</a:t>
            </a:r>
          </a:p>
        </p:txBody>
      </p:sp>
      <p:sp>
        <p:nvSpPr>
          <p:cNvPr id="10" name="TextBox 9"/>
          <p:cNvSpPr txBox="1"/>
          <p:nvPr/>
        </p:nvSpPr>
        <p:spPr>
          <a:xfrm>
            <a:off x="2331720" y="1728216"/>
            <a:ext cx="1188720" cy="274320"/>
          </a:xfrm>
          <a:prstGeom prst="rect">
            <a:avLst/>
          </a:prstGeom>
          <a:noFill/>
        </p:spPr>
        <p:txBody>
          <a:bodyPr wrap="square">
            <a:spAutoFit/>
          </a:bodyPr>
          <a:lstStyle/>
          <a:p>
            <a:pPr algn="l"/>
            <a:r>
              <a:rPr sz="1100" b="1" i="0">
                <a:solidFill>
                  <a:srgbClr val="010F28"/>
                </a:solidFill>
              </a:rPr>
              <a:t>Signal</a:t>
            </a:r>
          </a:p>
        </p:txBody>
      </p:sp>
      <p:sp>
        <p:nvSpPr>
          <p:cNvPr id="11" name="TextBox 10"/>
          <p:cNvSpPr txBox="1"/>
          <p:nvPr/>
        </p:nvSpPr>
        <p:spPr>
          <a:xfrm>
            <a:off x="3566160" y="1728216"/>
            <a:ext cx="3566160" cy="274320"/>
          </a:xfrm>
          <a:prstGeom prst="rect">
            <a:avLst/>
          </a:prstGeom>
          <a:noFill/>
        </p:spPr>
        <p:txBody>
          <a:bodyPr wrap="square">
            <a:spAutoFit/>
          </a:bodyPr>
          <a:lstStyle/>
          <a:p>
            <a:pPr algn="l"/>
            <a:r>
              <a:rPr sz="1100" b="1" i="0">
                <a:solidFill>
                  <a:srgbClr val="010F28"/>
                </a:solidFill>
              </a:rPr>
              <a:t>What Works</a:t>
            </a:r>
          </a:p>
        </p:txBody>
      </p:sp>
      <p:sp>
        <p:nvSpPr>
          <p:cNvPr id="12" name="TextBox 11"/>
          <p:cNvSpPr txBox="1"/>
          <p:nvPr/>
        </p:nvSpPr>
        <p:spPr>
          <a:xfrm>
            <a:off x="7223760" y="1728216"/>
            <a:ext cx="3749039" cy="274320"/>
          </a:xfrm>
          <a:prstGeom prst="rect">
            <a:avLst/>
          </a:prstGeom>
          <a:noFill/>
        </p:spPr>
        <p:txBody>
          <a:bodyPr wrap="square">
            <a:spAutoFit/>
          </a:bodyPr>
          <a:lstStyle/>
          <a:p>
            <a:pPr algn="l"/>
            <a:r>
              <a:rPr sz="1100" b="1" i="0">
                <a:solidFill>
                  <a:srgbClr val="010F28"/>
                </a:solidFill>
              </a:rPr>
              <a:t>Risk / Gap</a:t>
            </a:r>
          </a:p>
        </p:txBody>
      </p:sp>
      <p:sp>
        <p:nvSpPr>
          <p:cNvPr id="13" name="Rectangle 12"/>
          <p:cNvSpPr/>
          <p:nvPr/>
        </p:nvSpPr>
        <p:spPr>
          <a:xfrm>
            <a:off x="320040" y="2039112"/>
            <a:ext cx="11521440" cy="649224"/>
          </a:xfrm>
          <a:prstGeom prst="rect">
            <a:avLst/>
          </a:prstGeom>
          <a:solidFill>
            <a:srgbClr val="031D4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320040" y="2112264"/>
            <a:ext cx="1920240" cy="530352"/>
          </a:xfrm>
          <a:prstGeom prst="rect">
            <a:avLst/>
          </a:prstGeom>
          <a:noFill/>
        </p:spPr>
        <p:txBody>
          <a:bodyPr wrap="square">
            <a:spAutoFit/>
          </a:bodyPr>
          <a:lstStyle/>
          <a:p>
            <a:pPr algn="l"/>
            <a:r>
              <a:rPr sz="1100" b="1" i="0">
                <a:solidFill>
                  <a:srgbClr val="FFFFFF"/>
                </a:solidFill>
              </a:rPr>
              <a:t>Payment Gateway</a:t>
            </a:r>
          </a:p>
        </p:txBody>
      </p:sp>
      <p:sp>
        <p:nvSpPr>
          <p:cNvPr id="15" name="TextBox 14"/>
          <p:cNvSpPr txBox="1"/>
          <p:nvPr/>
        </p:nvSpPr>
        <p:spPr>
          <a:xfrm>
            <a:off x="2331720" y="2112264"/>
            <a:ext cx="1463040" cy="530352"/>
          </a:xfrm>
          <a:prstGeom prst="rect">
            <a:avLst/>
          </a:prstGeom>
          <a:noFill/>
        </p:spPr>
        <p:txBody>
          <a:bodyPr wrap="square">
            <a:spAutoFit/>
          </a:bodyPr>
          <a:lstStyle/>
          <a:p>
            <a:pPr algn="l"/>
            <a:r>
              <a:rPr sz="1000" b="0" i="0">
                <a:solidFill>
                  <a:srgbClr val="10B981"/>
                </a:solidFill>
              </a:rPr>
              <a:t>✅ Strong</a:t>
            </a:r>
          </a:p>
        </p:txBody>
      </p:sp>
      <p:sp>
        <p:nvSpPr>
          <p:cNvPr id="16" name="TextBox 15"/>
          <p:cNvSpPr txBox="1"/>
          <p:nvPr/>
        </p:nvSpPr>
        <p:spPr>
          <a:xfrm>
            <a:off x="3566160" y="2112264"/>
            <a:ext cx="3566160" cy="530352"/>
          </a:xfrm>
          <a:prstGeom prst="rect">
            <a:avLst/>
          </a:prstGeom>
          <a:noFill/>
        </p:spPr>
        <p:txBody>
          <a:bodyPr wrap="square">
            <a:spAutoFit/>
          </a:bodyPr>
          <a:lstStyle/>
          <a:p>
            <a:pPr algn="l"/>
            <a:r>
              <a:rPr sz="1000" b="0" i="0">
                <a:solidFill>
                  <a:srgbClr val="FFFFFF"/>
                </a:solidFill>
              </a:rPr>
              <a:t>85%+ success rate; best-in-class DX; 8M+ merchants</a:t>
            </a:r>
          </a:p>
        </p:txBody>
      </p:sp>
      <p:sp>
        <p:nvSpPr>
          <p:cNvPr id="17" name="TextBox 16"/>
          <p:cNvSpPr txBox="1"/>
          <p:nvPr/>
        </p:nvSpPr>
        <p:spPr>
          <a:xfrm>
            <a:off x="7223760" y="2112264"/>
            <a:ext cx="3749039" cy="530352"/>
          </a:xfrm>
          <a:prstGeom prst="rect">
            <a:avLst/>
          </a:prstGeom>
          <a:noFill/>
        </p:spPr>
        <p:txBody>
          <a:bodyPr wrap="square">
            <a:spAutoFit/>
          </a:bodyPr>
          <a:lstStyle/>
          <a:p>
            <a:pPr algn="l"/>
            <a:r>
              <a:rPr sz="1000" b="0" i="0">
                <a:solidFill>
                  <a:srgbClr val="8AA5BF"/>
                </a:solidFill>
              </a:rPr>
              <a:t>Commoditizing — PayU and Cashfree have closed the API gap</a:t>
            </a:r>
          </a:p>
        </p:txBody>
      </p:sp>
      <p:sp>
        <p:nvSpPr>
          <p:cNvPr id="18" name="Rectangle 17"/>
          <p:cNvSpPr/>
          <p:nvPr/>
        </p:nvSpPr>
        <p:spPr>
          <a:xfrm>
            <a:off x="320040" y="2706624"/>
            <a:ext cx="11521440" cy="649224"/>
          </a:xfrm>
          <a:prstGeom prst="rect">
            <a:avLst/>
          </a:prstGeom>
          <a:solidFill>
            <a:srgbClr val="011A3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TextBox 18"/>
          <p:cNvSpPr txBox="1"/>
          <p:nvPr/>
        </p:nvSpPr>
        <p:spPr>
          <a:xfrm>
            <a:off x="320040" y="2779776"/>
            <a:ext cx="1920240" cy="530352"/>
          </a:xfrm>
          <a:prstGeom prst="rect">
            <a:avLst/>
          </a:prstGeom>
          <a:noFill/>
        </p:spPr>
        <p:txBody>
          <a:bodyPr wrap="square">
            <a:spAutoFit/>
          </a:bodyPr>
          <a:lstStyle/>
          <a:p>
            <a:pPr algn="l"/>
            <a:r>
              <a:rPr sz="1100" b="1" i="0">
                <a:solidFill>
                  <a:srgbClr val="FFFFFF"/>
                </a:solidFill>
              </a:rPr>
              <a:t>RazorpayX</a:t>
            </a:r>
          </a:p>
        </p:txBody>
      </p:sp>
      <p:sp>
        <p:nvSpPr>
          <p:cNvPr id="20" name="TextBox 19"/>
          <p:cNvSpPr txBox="1"/>
          <p:nvPr/>
        </p:nvSpPr>
        <p:spPr>
          <a:xfrm>
            <a:off x="2331720" y="2779776"/>
            <a:ext cx="1463040" cy="530352"/>
          </a:xfrm>
          <a:prstGeom prst="rect">
            <a:avLst/>
          </a:prstGeom>
          <a:noFill/>
        </p:spPr>
        <p:txBody>
          <a:bodyPr wrap="square">
            <a:spAutoFit/>
          </a:bodyPr>
          <a:lstStyle/>
          <a:p>
            <a:pPr algn="l"/>
            <a:r>
              <a:rPr sz="1000" b="0" i="0">
                <a:solidFill>
                  <a:srgbClr val="10B981"/>
                </a:solidFill>
              </a:rPr>
              <a:t>✅ Strategic</a:t>
            </a:r>
          </a:p>
        </p:txBody>
      </p:sp>
      <p:sp>
        <p:nvSpPr>
          <p:cNvPr id="21" name="TextBox 20"/>
          <p:cNvSpPr txBox="1"/>
          <p:nvPr/>
        </p:nvSpPr>
        <p:spPr>
          <a:xfrm>
            <a:off x="3566160" y="2779776"/>
            <a:ext cx="3566160" cy="530352"/>
          </a:xfrm>
          <a:prstGeom prst="rect">
            <a:avLst/>
          </a:prstGeom>
          <a:noFill/>
        </p:spPr>
        <p:txBody>
          <a:bodyPr wrap="square">
            <a:spAutoFit/>
          </a:bodyPr>
          <a:lstStyle/>
          <a:p>
            <a:pPr algn="l"/>
            <a:r>
              <a:rPr sz="1000" b="0" i="0">
                <a:solidFill>
                  <a:srgbClr val="FFFFFF"/>
                </a:solidFill>
              </a:rPr>
              <a:t>API banking fills a genuine SME gap; 360° merchant view</a:t>
            </a:r>
          </a:p>
        </p:txBody>
      </p:sp>
      <p:sp>
        <p:nvSpPr>
          <p:cNvPr id="22" name="TextBox 21"/>
          <p:cNvSpPr txBox="1"/>
          <p:nvPr/>
        </p:nvSpPr>
        <p:spPr>
          <a:xfrm>
            <a:off x="7223760" y="2779776"/>
            <a:ext cx="3749039" cy="530352"/>
          </a:xfrm>
          <a:prstGeom prst="rect">
            <a:avLst/>
          </a:prstGeom>
          <a:noFill/>
        </p:spPr>
        <p:txBody>
          <a:bodyPr wrap="square">
            <a:spAutoFit/>
          </a:bodyPr>
          <a:lstStyle/>
          <a:p>
            <a:pPr algn="l"/>
            <a:r>
              <a:rPr sz="1000" b="0" i="0">
                <a:solidFill>
                  <a:srgbClr val="8AA5BF"/>
                </a:solidFill>
              </a:rPr>
              <a:t>No banking licence — ceiling set by RBI's partner-bank model</a:t>
            </a:r>
          </a:p>
        </p:txBody>
      </p:sp>
      <p:sp>
        <p:nvSpPr>
          <p:cNvPr id="23" name="Rectangle 22"/>
          <p:cNvSpPr/>
          <p:nvPr/>
        </p:nvSpPr>
        <p:spPr>
          <a:xfrm>
            <a:off x="320040" y="3374136"/>
            <a:ext cx="11521440" cy="649224"/>
          </a:xfrm>
          <a:prstGeom prst="rect">
            <a:avLst/>
          </a:prstGeom>
          <a:solidFill>
            <a:srgbClr val="031D4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TextBox 23"/>
          <p:cNvSpPr txBox="1"/>
          <p:nvPr/>
        </p:nvSpPr>
        <p:spPr>
          <a:xfrm>
            <a:off x="320040" y="3447288"/>
            <a:ext cx="1920240" cy="530352"/>
          </a:xfrm>
          <a:prstGeom prst="rect">
            <a:avLst/>
          </a:prstGeom>
          <a:noFill/>
        </p:spPr>
        <p:txBody>
          <a:bodyPr wrap="square">
            <a:spAutoFit/>
          </a:bodyPr>
          <a:lstStyle/>
          <a:p>
            <a:pPr algn="l"/>
            <a:r>
              <a:rPr sz="1100" b="1" i="0">
                <a:solidFill>
                  <a:srgbClr val="FFFFFF"/>
                </a:solidFill>
              </a:rPr>
              <a:t>Razorpay Capital</a:t>
            </a:r>
          </a:p>
        </p:txBody>
      </p:sp>
      <p:sp>
        <p:nvSpPr>
          <p:cNvPr id="25" name="TextBox 24"/>
          <p:cNvSpPr txBox="1"/>
          <p:nvPr/>
        </p:nvSpPr>
        <p:spPr>
          <a:xfrm>
            <a:off x="2331720" y="3447288"/>
            <a:ext cx="1463040" cy="530352"/>
          </a:xfrm>
          <a:prstGeom prst="rect">
            <a:avLst/>
          </a:prstGeom>
          <a:noFill/>
        </p:spPr>
        <p:txBody>
          <a:bodyPr wrap="square">
            <a:spAutoFit/>
          </a:bodyPr>
          <a:lstStyle/>
          <a:p>
            <a:pPr algn="l"/>
            <a:r>
              <a:rPr sz="1000" b="0" i="0">
                <a:solidFill>
                  <a:srgbClr val="10B981"/>
                </a:solidFill>
              </a:rPr>
              <a:t>✅ High potential</a:t>
            </a:r>
          </a:p>
        </p:txBody>
      </p:sp>
      <p:sp>
        <p:nvSpPr>
          <p:cNvPr id="26" name="TextBox 25"/>
          <p:cNvSpPr txBox="1"/>
          <p:nvPr/>
        </p:nvSpPr>
        <p:spPr>
          <a:xfrm>
            <a:off x="3566160" y="3447288"/>
            <a:ext cx="3566160" cy="530352"/>
          </a:xfrm>
          <a:prstGeom prst="rect">
            <a:avLst/>
          </a:prstGeom>
          <a:noFill/>
        </p:spPr>
        <p:txBody>
          <a:bodyPr wrap="square">
            <a:spAutoFit/>
          </a:bodyPr>
          <a:lstStyle/>
          <a:p>
            <a:pPr algn="l"/>
            <a:r>
              <a:rPr sz="1000" b="0" i="0">
                <a:solidFill>
                  <a:srgbClr val="FFFFFF"/>
                </a:solidFill>
              </a:rPr>
              <a:t>Transaction-history underwriting beats bureau for SMEs</a:t>
            </a:r>
          </a:p>
        </p:txBody>
      </p:sp>
      <p:sp>
        <p:nvSpPr>
          <p:cNvPr id="27" name="TextBox 26"/>
          <p:cNvSpPr txBox="1"/>
          <p:nvPr/>
        </p:nvSpPr>
        <p:spPr>
          <a:xfrm>
            <a:off x="7223760" y="3447288"/>
            <a:ext cx="3749039" cy="530352"/>
          </a:xfrm>
          <a:prstGeom prst="rect">
            <a:avLst/>
          </a:prstGeom>
          <a:noFill/>
        </p:spPr>
        <p:txBody>
          <a:bodyPr wrap="square">
            <a:spAutoFit/>
          </a:bodyPr>
          <a:lstStyle/>
          <a:p>
            <a:pPr algn="l"/>
            <a:r>
              <a:rPr sz="1000" b="0" i="0">
                <a:solidFill>
                  <a:srgbClr val="8AA5BF"/>
                </a:solidFill>
              </a:rPr>
              <a:t>Credit risk in an economic downturn; needs NPAs below 2%</a:t>
            </a:r>
          </a:p>
        </p:txBody>
      </p:sp>
      <p:sp>
        <p:nvSpPr>
          <p:cNvPr id="28" name="Rectangle 27"/>
          <p:cNvSpPr/>
          <p:nvPr/>
        </p:nvSpPr>
        <p:spPr>
          <a:xfrm>
            <a:off x="320040" y="4041648"/>
            <a:ext cx="11521440" cy="649224"/>
          </a:xfrm>
          <a:prstGeom prst="rect">
            <a:avLst/>
          </a:prstGeom>
          <a:solidFill>
            <a:srgbClr val="011A3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9" name="TextBox 28"/>
          <p:cNvSpPr txBox="1"/>
          <p:nvPr/>
        </p:nvSpPr>
        <p:spPr>
          <a:xfrm>
            <a:off x="320040" y="4114800"/>
            <a:ext cx="1920240" cy="530352"/>
          </a:xfrm>
          <a:prstGeom prst="rect">
            <a:avLst/>
          </a:prstGeom>
          <a:noFill/>
        </p:spPr>
        <p:txBody>
          <a:bodyPr wrap="square">
            <a:spAutoFit/>
          </a:bodyPr>
          <a:lstStyle/>
          <a:p>
            <a:pPr algn="l"/>
            <a:r>
              <a:rPr sz="1100" b="1" i="0">
                <a:solidFill>
                  <a:srgbClr val="FFFFFF"/>
                </a:solidFill>
              </a:rPr>
              <a:t>Opfin (Payroll)</a:t>
            </a:r>
          </a:p>
        </p:txBody>
      </p:sp>
      <p:sp>
        <p:nvSpPr>
          <p:cNvPr id="30" name="TextBox 29"/>
          <p:cNvSpPr txBox="1"/>
          <p:nvPr/>
        </p:nvSpPr>
        <p:spPr>
          <a:xfrm>
            <a:off x="2331720" y="4114800"/>
            <a:ext cx="1463040" cy="530352"/>
          </a:xfrm>
          <a:prstGeom prst="rect">
            <a:avLst/>
          </a:prstGeom>
          <a:noFill/>
        </p:spPr>
        <p:txBody>
          <a:bodyPr wrap="square">
            <a:spAutoFit/>
          </a:bodyPr>
          <a:lstStyle/>
          <a:p>
            <a:pPr algn="l"/>
            <a:r>
              <a:rPr sz="1000" b="0" i="0">
                <a:solidFill>
                  <a:srgbClr val="F59E0B"/>
                </a:solidFill>
              </a:rPr>
              <a:t>⚠️ Execution risk</a:t>
            </a:r>
          </a:p>
        </p:txBody>
      </p:sp>
      <p:sp>
        <p:nvSpPr>
          <p:cNvPr id="31" name="TextBox 30"/>
          <p:cNvSpPr txBox="1"/>
          <p:nvPr/>
        </p:nvSpPr>
        <p:spPr>
          <a:xfrm>
            <a:off x="3566160" y="4114800"/>
            <a:ext cx="3566160" cy="530352"/>
          </a:xfrm>
          <a:prstGeom prst="rect">
            <a:avLst/>
          </a:prstGeom>
          <a:noFill/>
        </p:spPr>
        <p:txBody>
          <a:bodyPr wrap="square">
            <a:spAutoFit/>
          </a:bodyPr>
          <a:lstStyle/>
          <a:p>
            <a:pPr algn="l"/>
            <a:r>
              <a:rPr sz="1000" b="0" i="0">
                <a:solidFill>
                  <a:srgbClr val="FFFFFF"/>
                </a:solidFill>
              </a:rPr>
              <a:t>Payroll data = best underwriting signal for Capital</a:t>
            </a:r>
          </a:p>
        </p:txBody>
      </p:sp>
      <p:sp>
        <p:nvSpPr>
          <p:cNvPr id="32" name="TextBox 31"/>
          <p:cNvSpPr txBox="1"/>
          <p:nvPr/>
        </p:nvSpPr>
        <p:spPr>
          <a:xfrm>
            <a:off x="7223760" y="4114800"/>
            <a:ext cx="3749039" cy="530352"/>
          </a:xfrm>
          <a:prstGeom prst="rect">
            <a:avLst/>
          </a:prstGeom>
          <a:noFill/>
        </p:spPr>
        <p:txBody>
          <a:bodyPr wrap="square">
            <a:spAutoFit/>
          </a:bodyPr>
          <a:lstStyle/>
          <a:p>
            <a:pPr algn="l"/>
            <a:r>
              <a:rPr sz="1000" b="0" i="0">
                <a:solidFill>
                  <a:srgbClr val="8AA5BF"/>
                </a:solidFill>
              </a:rPr>
              <a:t>Compliance payroll (PF, ESI, TDS) is brutally hard to get right at scale</a:t>
            </a:r>
          </a:p>
        </p:txBody>
      </p:sp>
      <p:sp>
        <p:nvSpPr>
          <p:cNvPr id="33" name="Rectangle 32"/>
          <p:cNvSpPr/>
          <p:nvPr/>
        </p:nvSpPr>
        <p:spPr>
          <a:xfrm>
            <a:off x="320040" y="4709160"/>
            <a:ext cx="11521440" cy="649224"/>
          </a:xfrm>
          <a:prstGeom prst="rect">
            <a:avLst/>
          </a:prstGeom>
          <a:solidFill>
            <a:srgbClr val="031D4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4" name="TextBox 33"/>
          <p:cNvSpPr txBox="1"/>
          <p:nvPr/>
        </p:nvSpPr>
        <p:spPr>
          <a:xfrm>
            <a:off x="320040" y="4782312"/>
            <a:ext cx="1920240" cy="530352"/>
          </a:xfrm>
          <a:prstGeom prst="rect">
            <a:avLst/>
          </a:prstGeom>
          <a:noFill/>
        </p:spPr>
        <p:txBody>
          <a:bodyPr wrap="square">
            <a:spAutoFit/>
          </a:bodyPr>
          <a:lstStyle/>
          <a:p>
            <a:pPr algn="l"/>
            <a:r>
              <a:rPr sz="1100" b="1" i="0">
                <a:solidFill>
                  <a:srgbClr val="FFFFFF"/>
                </a:solidFill>
              </a:rPr>
              <a:t>Payment Links/Pages</a:t>
            </a:r>
          </a:p>
        </p:txBody>
      </p:sp>
      <p:sp>
        <p:nvSpPr>
          <p:cNvPr id="35" name="TextBox 34"/>
          <p:cNvSpPr txBox="1"/>
          <p:nvPr/>
        </p:nvSpPr>
        <p:spPr>
          <a:xfrm>
            <a:off x="2331720" y="4782312"/>
            <a:ext cx="1463040" cy="530352"/>
          </a:xfrm>
          <a:prstGeom prst="rect">
            <a:avLst/>
          </a:prstGeom>
          <a:noFill/>
        </p:spPr>
        <p:txBody>
          <a:bodyPr wrap="square">
            <a:spAutoFit/>
          </a:bodyPr>
          <a:lstStyle/>
          <a:p>
            <a:pPr algn="l"/>
            <a:r>
              <a:rPr sz="1000" b="0" i="0">
                <a:solidFill>
                  <a:srgbClr val="10B981"/>
                </a:solidFill>
              </a:rPr>
              <a:t>✅ Strong</a:t>
            </a:r>
          </a:p>
        </p:txBody>
      </p:sp>
      <p:sp>
        <p:nvSpPr>
          <p:cNvPr id="36" name="TextBox 35"/>
          <p:cNvSpPr txBox="1"/>
          <p:nvPr/>
        </p:nvSpPr>
        <p:spPr>
          <a:xfrm>
            <a:off x="3566160" y="4782312"/>
            <a:ext cx="3566160" cy="530352"/>
          </a:xfrm>
          <a:prstGeom prst="rect">
            <a:avLst/>
          </a:prstGeom>
          <a:noFill/>
        </p:spPr>
        <p:txBody>
          <a:bodyPr wrap="square">
            <a:spAutoFit/>
          </a:bodyPr>
          <a:lstStyle/>
          <a:p>
            <a:pPr algn="l"/>
            <a:r>
              <a:rPr sz="1000" b="0" i="0">
                <a:solidFill>
                  <a:srgbClr val="FFFFFF"/>
                </a:solidFill>
              </a:rPr>
              <a:t>Democratized collection for non-dev merchants; Tier 2/3 reach</a:t>
            </a:r>
          </a:p>
        </p:txBody>
      </p:sp>
      <p:sp>
        <p:nvSpPr>
          <p:cNvPr id="37" name="TextBox 36"/>
          <p:cNvSpPr txBox="1"/>
          <p:nvPr/>
        </p:nvSpPr>
        <p:spPr>
          <a:xfrm>
            <a:off x="7223760" y="4782312"/>
            <a:ext cx="3749039" cy="530352"/>
          </a:xfrm>
          <a:prstGeom prst="rect">
            <a:avLst/>
          </a:prstGeom>
          <a:noFill/>
        </p:spPr>
        <p:txBody>
          <a:bodyPr wrap="square">
            <a:spAutoFit/>
          </a:bodyPr>
          <a:lstStyle/>
          <a:p>
            <a:pPr algn="l"/>
            <a:r>
              <a:rPr sz="1000" b="0" i="0">
                <a:solidFill>
                  <a:srgbClr val="8AA5BF"/>
                </a:solidFill>
              </a:rPr>
              <a:t>No clear data pipeline from no-code users to Capital underwriting yet</a:t>
            </a:r>
          </a:p>
        </p:txBody>
      </p:sp>
      <p:sp>
        <p:nvSpPr>
          <p:cNvPr id="38" name="Rectangle 37"/>
          <p:cNvSpPr/>
          <p:nvPr/>
        </p:nvSpPr>
        <p:spPr>
          <a:xfrm>
            <a:off x="320040" y="5376672"/>
            <a:ext cx="11521440" cy="649224"/>
          </a:xfrm>
          <a:prstGeom prst="rect">
            <a:avLst/>
          </a:prstGeom>
          <a:solidFill>
            <a:srgbClr val="011A3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9" name="TextBox 38"/>
          <p:cNvSpPr txBox="1"/>
          <p:nvPr/>
        </p:nvSpPr>
        <p:spPr>
          <a:xfrm>
            <a:off x="320040" y="5449824"/>
            <a:ext cx="1920240" cy="530352"/>
          </a:xfrm>
          <a:prstGeom prst="rect">
            <a:avLst/>
          </a:prstGeom>
          <a:noFill/>
        </p:spPr>
        <p:txBody>
          <a:bodyPr wrap="square">
            <a:spAutoFit/>
          </a:bodyPr>
          <a:lstStyle/>
          <a:p>
            <a:pPr algn="l"/>
            <a:r>
              <a:rPr sz="1100" b="1" i="0">
                <a:solidFill>
                  <a:srgbClr val="FFFFFF"/>
                </a:solidFill>
              </a:rPr>
              <a:t>International</a:t>
            </a:r>
          </a:p>
        </p:txBody>
      </p:sp>
      <p:sp>
        <p:nvSpPr>
          <p:cNvPr id="40" name="TextBox 39"/>
          <p:cNvSpPr txBox="1"/>
          <p:nvPr/>
        </p:nvSpPr>
        <p:spPr>
          <a:xfrm>
            <a:off x="2331720" y="5449824"/>
            <a:ext cx="1463040" cy="530352"/>
          </a:xfrm>
          <a:prstGeom prst="rect">
            <a:avLst/>
          </a:prstGeom>
          <a:noFill/>
        </p:spPr>
        <p:txBody>
          <a:bodyPr wrap="square">
            <a:spAutoFit/>
          </a:bodyPr>
          <a:lstStyle/>
          <a:p>
            <a:pPr algn="l"/>
            <a:r>
              <a:rPr sz="1000" b="0" i="0">
                <a:solidFill>
                  <a:srgbClr val="F59E0B"/>
                </a:solidFill>
              </a:rPr>
              <a:t>⚠️ Early</a:t>
            </a:r>
          </a:p>
        </p:txBody>
      </p:sp>
      <p:sp>
        <p:nvSpPr>
          <p:cNvPr id="41" name="TextBox 40"/>
          <p:cNvSpPr txBox="1"/>
          <p:nvPr/>
        </p:nvSpPr>
        <p:spPr>
          <a:xfrm>
            <a:off x="3566160" y="5449824"/>
            <a:ext cx="3566160" cy="530352"/>
          </a:xfrm>
          <a:prstGeom prst="rect">
            <a:avLst/>
          </a:prstGeom>
          <a:noFill/>
        </p:spPr>
        <p:txBody>
          <a:bodyPr wrap="square">
            <a:spAutoFit/>
          </a:bodyPr>
          <a:lstStyle/>
          <a:p>
            <a:pPr algn="l"/>
            <a:r>
              <a:rPr sz="1000" b="0" i="0">
                <a:solidFill>
                  <a:srgbClr val="FFFFFF"/>
                </a:solidFill>
              </a:rPr>
              <a:t>Addresses real pain for SaaS &amp; exporters</a:t>
            </a:r>
          </a:p>
        </p:txBody>
      </p:sp>
      <p:sp>
        <p:nvSpPr>
          <p:cNvPr id="42" name="TextBox 41"/>
          <p:cNvSpPr txBox="1"/>
          <p:nvPr/>
        </p:nvSpPr>
        <p:spPr>
          <a:xfrm>
            <a:off x="7223760" y="5449824"/>
            <a:ext cx="3749039" cy="530352"/>
          </a:xfrm>
          <a:prstGeom prst="rect">
            <a:avLst/>
          </a:prstGeom>
          <a:noFill/>
        </p:spPr>
        <p:txBody>
          <a:bodyPr wrap="square">
            <a:spAutoFit/>
          </a:bodyPr>
          <a:lstStyle/>
          <a:p>
            <a:pPr algn="l"/>
            <a:r>
              <a:rPr sz="1000" b="0" i="0">
                <a:solidFill>
                  <a:srgbClr val="8AA5BF"/>
                </a:solidFill>
              </a:rPr>
              <a:t>Established players (Wise, Payoneer); RBI cross-border rules are complex</a:t>
            </a:r>
          </a:p>
        </p:txBody>
      </p:sp>
      <p:sp>
        <p:nvSpPr>
          <p:cNvPr id="43" name="Rectangle 42"/>
          <p:cNvSpPr/>
          <p:nvPr/>
        </p:nvSpPr>
        <p:spPr>
          <a:xfrm>
            <a:off x="320040" y="6108192"/>
            <a:ext cx="11521440" cy="621792"/>
          </a:xfrm>
          <a:prstGeom prst="rect">
            <a:avLst/>
          </a:prstGeom>
          <a:solidFill>
            <a:srgbClr val="011A3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4" name="Rectangle 43"/>
          <p:cNvSpPr/>
          <p:nvPr/>
        </p:nvSpPr>
        <p:spPr>
          <a:xfrm>
            <a:off x="502920" y="6135624"/>
            <a:ext cx="45720" cy="566928"/>
          </a:xfrm>
          <a:prstGeom prst="rect">
            <a:avLst/>
          </a:prstGeom>
          <a:solidFill>
            <a:srgbClr val="0D94F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5" name="TextBox 44"/>
          <p:cNvSpPr txBox="1"/>
          <p:nvPr/>
        </p:nvSpPr>
        <p:spPr>
          <a:xfrm>
            <a:off x="630936" y="6153912"/>
            <a:ext cx="1371600" cy="219456"/>
          </a:xfrm>
          <a:prstGeom prst="rect">
            <a:avLst/>
          </a:prstGeom>
          <a:noFill/>
        </p:spPr>
        <p:txBody>
          <a:bodyPr wrap="square">
            <a:spAutoFit/>
          </a:bodyPr>
          <a:lstStyle/>
          <a:p>
            <a:pPr algn="l"/>
            <a:r>
              <a:rPr sz="900" b="1" i="0">
                <a:solidFill>
                  <a:srgbClr val="0D94FB"/>
                </a:solidFill>
              </a:rPr>
              <a:t>Revenue driver:</a:t>
            </a:r>
          </a:p>
        </p:txBody>
      </p:sp>
      <p:sp>
        <p:nvSpPr>
          <p:cNvPr id="46" name="TextBox 45"/>
          <p:cNvSpPr txBox="1"/>
          <p:nvPr/>
        </p:nvSpPr>
        <p:spPr>
          <a:xfrm>
            <a:off x="630936" y="6382512"/>
            <a:ext cx="3566160" cy="246888"/>
          </a:xfrm>
          <a:prstGeom prst="rect">
            <a:avLst/>
          </a:prstGeom>
          <a:noFill/>
        </p:spPr>
        <p:txBody>
          <a:bodyPr wrap="square">
            <a:spAutoFit/>
          </a:bodyPr>
          <a:lstStyle/>
          <a:p>
            <a:pPr algn="l"/>
            <a:r>
              <a:rPr sz="950" b="0" i="0">
                <a:solidFill>
                  <a:srgbClr val="FFFFFF"/>
                </a:solidFill>
              </a:rPr>
              <a:t>Gateway MDR + Capital interest income</a:t>
            </a:r>
          </a:p>
        </p:txBody>
      </p:sp>
      <p:sp>
        <p:nvSpPr>
          <p:cNvPr id="47" name="Rectangle 46"/>
          <p:cNvSpPr/>
          <p:nvPr/>
        </p:nvSpPr>
        <p:spPr>
          <a:xfrm>
            <a:off x="4343400" y="6135624"/>
            <a:ext cx="45720" cy="566928"/>
          </a:xfrm>
          <a:prstGeom prst="rect">
            <a:avLst/>
          </a:prstGeom>
          <a:solidFill>
            <a:srgbClr val="0D94F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8" name="TextBox 47"/>
          <p:cNvSpPr txBox="1"/>
          <p:nvPr/>
        </p:nvSpPr>
        <p:spPr>
          <a:xfrm>
            <a:off x="4471416" y="6153912"/>
            <a:ext cx="1371600" cy="219456"/>
          </a:xfrm>
          <a:prstGeom prst="rect">
            <a:avLst/>
          </a:prstGeom>
          <a:noFill/>
        </p:spPr>
        <p:txBody>
          <a:bodyPr wrap="square">
            <a:spAutoFit/>
          </a:bodyPr>
          <a:lstStyle/>
          <a:p>
            <a:pPr algn="l"/>
            <a:r>
              <a:rPr sz="900" b="1" i="0">
                <a:solidFill>
                  <a:srgbClr val="0D94FB"/>
                </a:solidFill>
              </a:rPr>
              <a:t>Biggest moat:</a:t>
            </a:r>
          </a:p>
        </p:txBody>
      </p:sp>
      <p:sp>
        <p:nvSpPr>
          <p:cNvPr id="49" name="TextBox 48"/>
          <p:cNvSpPr txBox="1"/>
          <p:nvPr/>
        </p:nvSpPr>
        <p:spPr>
          <a:xfrm>
            <a:off x="4471416" y="6382512"/>
            <a:ext cx="3566160" cy="246888"/>
          </a:xfrm>
          <a:prstGeom prst="rect">
            <a:avLst/>
          </a:prstGeom>
          <a:noFill/>
        </p:spPr>
        <p:txBody>
          <a:bodyPr wrap="square">
            <a:spAutoFit/>
          </a:bodyPr>
          <a:lstStyle/>
          <a:p>
            <a:pPr algn="l"/>
            <a:r>
              <a:rPr sz="950" b="0" i="0">
                <a:solidFill>
                  <a:srgbClr val="FFFFFF"/>
                </a:solidFill>
              </a:rPr>
              <a:t>Transaction data → SME credit underwriting</a:t>
            </a:r>
          </a:p>
        </p:txBody>
      </p:sp>
      <p:sp>
        <p:nvSpPr>
          <p:cNvPr id="50" name="Rectangle 49"/>
          <p:cNvSpPr/>
          <p:nvPr/>
        </p:nvSpPr>
        <p:spPr>
          <a:xfrm>
            <a:off x="8183880" y="6135624"/>
            <a:ext cx="45720" cy="566928"/>
          </a:xfrm>
          <a:prstGeom prst="rect">
            <a:avLst/>
          </a:prstGeom>
          <a:solidFill>
            <a:srgbClr val="0D94F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1" name="TextBox 50"/>
          <p:cNvSpPr txBox="1"/>
          <p:nvPr/>
        </p:nvSpPr>
        <p:spPr>
          <a:xfrm>
            <a:off x="8311896" y="6153912"/>
            <a:ext cx="1371600" cy="219456"/>
          </a:xfrm>
          <a:prstGeom prst="rect">
            <a:avLst/>
          </a:prstGeom>
          <a:noFill/>
        </p:spPr>
        <p:txBody>
          <a:bodyPr wrap="square">
            <a:spAutoFit/>
          </a:bodyPr>
          <a:lstStyle/>
          <a:p>
            <a:pPr algn="l"/>
            <a:r>
              <a:rPr sz="900" b="1" i="0">
                <a:solidFill>
                  <a:srgbClr val="0D94FB"/>
                </a:solidFill>
              </a:rPr>
              <a:t>Execution risk:</a:t>
            </a:r>
          </a:p>
        </p:txBody>
      </p:sp>
      <p:sp>
        <p:nvSpPr>
          <p:cNvPr id="52" name="TextBox 51"/>
          <p:cNvSpPr txBox="1"/>
          <p:nvPr/>
        </p:nvSpPr>
        <p:spPr>
          <a:xfrm>
            <a:off x="8311896" y="6382512"/>
            <a:ext cx="3566160" cy="246888"/>
          </a:xfrm>
          <a:prstGeom prst="rect">
            <a:avLst/>
          </a:prstGeom>
          <a:noFill/>
        </p:spPr>
        <p:txBody>
          <a:bodyPr wrap="square">
            <a:spAutoFit/>
          </a:bodyPr>
          <a:lstStyle/>
          <a:p>
            <a:pPr algn="l"/>
            <a:r>
              <a:rPr sz="950" b="0" i="0">
                <a:solidFill>
                  <a:srgbClr val="FFFFFF"/>
                </a:solidFill>
              </a:rPr>
              <a:t>Opfin compliance accuracy at scale</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